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701" r:id="rId2"/>
    <p:sldMasterId id="2147483716" r:id="rId3"/>
  </p:sldMasterIdLst>
  <p:notesMasterIdLst>
    <p:notesMasterId r:id="rId13"/>
  </p:notesMasterIdLst>
  <p:sldIdLst>
    <p:sldId id="1040" r:id="rId4"/>
    <p:sldId id="1751" r:id="rId5"/>
    <p:sldId id="3561" r:id="rId6"/>
    <p:sldId id="3564" r:id="rId7"/>
    <p:sldId id="3566" r:id="rId8"/>
    <p:sldId id="3567" r:id="rId9"/>
    <p:sldId id="3568" r:id="rId10"/>
    <p:sldId id="3569" r:id="rId11"/>
    <p:sldId id="3570" r:id="rId12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DE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0" autoAdjust="0"/>
    <p:restoredTop sz="84776" autoAdjust="0"/>
  </p:normalViewPr>
  <p:slideViewPr>
    <p:cSldViewPr snapToGrid="0">
      <p:cViewPr varScale="1">
        <p:scale>
          <a:sx n="70" d="100"/>
          <a:sy n="70" d="100"/>
        </p:scale>
        <p:origin x="93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116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DAD02B-05FA-4379-BC98-848CB8CE01A4}" type="datetimeFigureOut">
              <a:rPr kumimoji="1" lang="ja-JP" altLang="en-US" smtClean="0"/>
              <a:t>2023/9/2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CD256-3F30-412B-B718-1B6DB8BE99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635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1037" cy="25273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15221-7A97-4A4D-B714-1FC6A30239FD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6913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8A84EC-6321-4C70-BB42-8D4A2FFAE332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2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6262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BCD256-3F30-412B-B718-1B6DB8BE997E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0817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BCD256-3F30-412B-B718-1B6DB8BE997E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149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8A84EC-6321-4C70-BB42-8D4A2FFAE332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2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5965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microsoft.com/office/2007/relationships/hdphoto" Target="../media/hdphoto3.wdp"/><Relationship Id="rId4" Type="http://schemas.openxmlformats.org/officeDocument/2006/relationships/image" Target="../media/image7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426F-0EF1-49A6-AEF4-6A7A406A7371}" type="datetimeFigureOut">
              <a:rPr kumimoji="1" lang="ja-JP" altLang="en-US" smtClean="0"/>
              <a:t>2023/9/2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B1016-EE1B-4239-BF10-EEAEECF47EB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90A887A-9F02-D404-DC88-3E19670D2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5906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426F-0EF1-49A6-AEF4-6A7A406A7371}" type="datetimeFigureOut">
              <a:rPr kumimoji="1" lang="ja-JP" altLang="en-US" smtClean="0"/>
              <a:t>2023/9/2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B1016-EE1B-4239-BF10-EEAEECF47E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3093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426F-0EF1-49A6-AEF4-6A7A406A7371}" type="datetimeFigureOut">
              <a:rPr kumimoji="1" lang="ja-JP" altLang="en-US" smtClean="0"/>
              <a:t>2023/9/2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B1016-EE1B-4239-BF10-EEAEECF47E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6626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426F-0EF1-49A6-AEF4-6A7A406A7371}" type="datetimeFigureOut">
              <a:rPr kumimoji="1" lang="ja-JP" altLang="en-US" smtClean="0"/>
              <a:t>2023/9/2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B1016-EE1B-4239-BF10-EEAEECF47E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4780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D184FDA-AC22-7E55-9992-4357C7CD768D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88BA285-5322-1FEE-6F3A-5202C80686A9}"/>
              </a:ext>
            </a:extLst>
          </p:cNvPr>
          <p:cNvSpPr/>
          <p:nvPr userDrawn="1"/>
        </p:nvSpPr>
        <p:spPr>
          <a:xfrm>
            <a:off x="6103620" y="0"/>
            <a:ext cx="6096000" cy="6858000"/>
          </a:xfrm>
          <a:prstGeom prst="rect">
            <a:avLst/>
          </a:prstGeom>
          <a:solidFill>
            <a:srgbClr val="04DE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607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426F-0EF1-49A6-AEF4-6A7A406A7371}" type="datetimeFigureOut">
              <a:rPr kumimoji="1" lang="ja-JP" altLang="en-US" smtClean="0"/>
              <a:t>2023/9/2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B1016-EE1B-4239-BF10-EEAEECF47E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6201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426F-0EF1-49A6-AEF4-6A7A406A7371}" type="datetimeFigureOut">
              <a:rPr kumimoji="1" lang="ja-JP" altLang="en-US" smtClean="0"/>
              <a:t>2023/9/2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B1016-EE1B-4239-BF10-EEAEECF47E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1154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426F-0EF1-49A6-AEF4-6A7A406A7371}" type="datetimeFigureOut">
              <a:rPr kumimoji="1" lang="ja-JP" altLang="en-US" smtClean="0"/>
              <a:t>2023/9/2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B1016-EE1B-4239-BF10-EEAEECF47E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7544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426F-0EF1-49A6-AEF4-6A7A406A7371}" type="datetimeFigureOut">
              <a:rPr kumimoji="1" lang="ja-JP" altLang="en-US" smtClean="0"/>
              <a:t>2023/9/2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B1016-EE1B-4239-BF10-EEAEECF47E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6475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3130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E147477F-C125-F04C-9C16-DAE641AD3846}"/>
              </a:ext>
            </a:extLst>
          </p:cNvPr>
          <p:cNvSpPr/>
          <p:nvPr userDrawn="1"/>
        </p:nvSpPr>
        <p:spPr>
          <a:xfrm rot="10800000" flipH="1" flipV="1">
            <a:off x="108856" y="87086"/>
            <a:ext cx="11974287" cy="66838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1597384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482">
          <p15:clr>
            <a:srgbClr val="FBAE40"/>
          </p15:clr>
        </p15:guide>
        <p15:guide id="4" orient="horz" pos="2205">
          <p15:clr>
            <a:srgbClr val="FBAE40"/>
          </p15:clr>
        </p15:guide>
        <p15:guide id="5">
          <p15:clr>
            <a:srgbClr val="FBAE40"/>
          </p15:clr>
        </p15:guide>
        <p15:guide id="6" pos="6804">
          <p15:clr>
            <a:srgbClr val="FBAE40"/>
          </p15:clr>
        </p15:guide>
        <p15:guide id="10" pos="8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9BE23-8E69-4572-BA25-53010D7453E8}" type="datetimeFigureOut">
              <a:rPr kumimoji="1" lang="ja-JP" altLang="en-US" smtClean="0"/>
              <a:t>2023/9/2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71FFA-F9FF-47D9-8B8F-2782557B611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正方形/長方形 1"/>
          <p:cNvSpPr>
            <a:spLocks noChangeArrowheads="1"/>
          </p:cNvSpPr>
          <p:nvPr userDrawn="1"/>
        </p:nvSpPr>
        <p:spPr bwMode="auto">
          <a:xfrm>
            <a:off x="554183" y="937091"/>
            <a:ext cx="11083636" cy="5756272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txBody>
          <a:bodyPr/>
          <a:lstStyle>
            <a:lvl1pPr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8961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360E56B-6C99-194C-B246-8079B11C4BF5}"/>
              </a:ext>
            </a:extLst>
          </p:cNvPr>
          <p:cNvSpPr/>
          <p:nvPr userDrawn="1"/>
        </p:nvSpPr>
        <p:spPr>
          <a:xfrm rot="10800000" flipH="1" flipV="1">
            <a:off x="108859" y="87086"/>
            <a:ext cx="11974287" cy="6683828"/>
          </a:xfrm>
          <a:prstGeom prst="rect">
            <a:avLst/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16351150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E147477F-C125-F04C-9C16-DAE641AD3846}"/>
              </a:ext>
            </a:extLst>
          </p:cNvPr>
          <p:cNvSpPr/>
          <p:nvPr userDrawn="1"/>
        </p:nvSpPr>
        <p:spPr>
          <a:xfrm rot="10800000" flipH="1" flipV="1">
            <a:off x="108856" y="87086"/>
            <a:ext cx="11974287" cy="66838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149576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482">
          <p15:clr>
            <a:srgbClr val="FBAE40"/>
          </p15:clr>
        </p15:guide>
        <p15:guide id="4" orient="horz" pos="2205">
          <p15:clr>
            <a:srgbClr val="FBAE40"/>
          </p15:clr>
        </p15:guide>
        <p15:guide id="5">
          <p15:clr>
            <a:srgbClr val="FBAE40"/>
          </p15:clr>
        </p15:guide>
        <p15:guide id="6" pos="6804">
          <p15:clr>
            <a:srgbClr val="FBAE40"/>
          </p15:clr>
        </p15:guide>
        <p15:guide id="10" pos="87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E147477F-C125-F04C-9C16-DAE641AD3846}"/>
              </a:ext>
            </a:extLst>
          </p:cNvPr>
          <p:cNvSpPr/>
          <p:nvPr userDrawn="1"/>
        </p:nvSpPr>
        <p:spPr>
          <a:xfrm rot="10800000" flipH="1" flipV="1">
            <a:off x="108859" y="87086"/>
            <a:ext cx="11974287" cy="6683828"/>
          </a:xfrm>
          <a:prstGeom prst="rect">
            <a:avLst/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5" name="スライド番号プレースホルダー 2"/>
          <p:cNvSpPr>
            <a:spLocks noGrp="1"/>
          </p:cNvSpPr>
          <p:nvPr>
            <p:ph type="sldNum" sz="quarter" idx="10"/>
          </p:nvPr>
        </p:nvSpPr>
        <p:spPr>
          <a:xfrm>
            <a:off x="11232572" y="6475112"/>
            <a:ext cx="768085" cy="365125"/>
          </a:xfrm>
          <a:prstGeom prst="rect">
            <a:avLst/>
          </a:prstGeom>
        </p:spPr>
        <p:txBody>
          <a:bodyPr anchor="ctr"/>
          <a:lstStyle>
            <a:lvl1pPr algn="r">
              <a:defRPr sz="600" b="0" i="0">
                <a:solidFill>
                  <a:schemeClr val="bg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fld id="{1617265F-C017-4C18-BA83-58780DBC817D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A1A2470-AEED-DA4D-BC4C-5AC0D0F09C24}"/>
              </a:ext>
            </a:extLst>
          </p:cNvPr>
          <p:cNvSpPr txBox="1"/>
          <p:nvPr userDrawn="1"/>
        </p:nvSpPr>
        <p:spPr>
          <a:xfrm>
            <a:off x="191346" y="6542180"/>
            <a:ext cx="79701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mr-IN" altLang="ja-JP" sz="600" b="0" i="0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Yu Gothic" charset="-128"/>
              </a:rPr>
              <a:t>(</a:t>
            </a:r>
            <a:r>
              <a:rPr kumimoji="1" lang="en-US" altLang="ja-JP" sz="600" b="0" i="0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 Bold" panose="020B0604030504040204" pitchFamily="34" charset="-128"/>
              </a:rPr>
              <a:t>C</a:t>
            </a:r>
            <a:r>
              <a:rPr kumimoji="1" lang="mr-IN" altLang="ja-JP" sz="600" b="0" i="0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Yu Gothic" charset="-128"/>
              </a:rPr>
              <a:t>)</a:t>
            </a:r>
            <a:r>
              <a:rPr kumimoji="1" lang="en-US" altLang="ja-JP" sz="600" b="0" i="0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50" charset="-128"/>
              </a:rPr>
              <a:t> 2022</a:t>
            </a:r>
            <a:r>
              <a:rPr kumimoji="1" lang="ja-JP" altLang="en-US" sz="600" b="0" i="0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50" charset="-128"/>
              </a:rPr>
              <a:t>　日東社</a:t>
            </a:r>
            <a:endParaRPr kumimoji="1" lang="ja-JP" altLang="en-US" sz="600" b="0" i="0" dirty="0">
              <a:solidFill>
                <a:schemeClr val="bg1">
                  <a:lumMod val="50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 Bold" panose="020B0604030504040204" pitchFamily="34" charset="-128"/>
            </a:endParaRPr>
          </a:p>
        </p:txBody>
      </p:sp>
      <p:sp>
        <p:nvSpPr>
          <p:cNvPr id="41" name="テキスト プレースホルダー 1">
            <a:extLst>
              <a:ext uri="{FF2B5EF4-FFF2-40B4-BE49-F238E27FC236}">
                <a16:creationId xmlns:a16="http://schemas.microsoft.com/office/drawing/2014/main" id="{1D355B77-7000-484A-AD92-9F19A7177E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6539" y="-963488"/>
            <a:ext cx="11381727" cy="543656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チームに対する誤解</a:t>
            </a:r>
          </a:p>
        </p:txBody>
      </p:sp>
    </p:spTree>
    <p:extLst>
      <p:ext uri="{BB962C8B-B14F-4D97-AF65-F5344CB8AC3E}">
        <p14:creationId xmlns:p14="http://schemas.microsoft.com/office/powerpoint/2010/main" val="12799592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482">
          <p15:clr>
            <a:srgbClr val="FBAE40"/>
          </p15:clr>
        </p15:guide>
        <p15:guide id="4" orient="horz" pos="2205">
          <p15:clr>
            <a:srgbClr val="FBAE40"/>
          </p15:clr>
        </p15:guide>
        <p15:guide id="5">
          <p15:clr>
            <a:srgbClr val="FBAE40"/>
          </p15:clr>
        </p15:guide>
        <p15:guide id="6" pos="6804">
          <p15:clr>
            <a:srgbClr val="FBAE40"/>
          </p15:clr>
        </p15:guide>
        <p15:guide id="10" pos="87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E147477F-C125-F04C-9C16-DAE641AD3846}"/>
              </a:ext>
            </a:extLst>
          </p:cNvPr>
          <p:cNvSpPr/>
          <p:nvPr userDrawn="1"/>
        </p:nvSpPr>
        <p:spPr>
          <a:xfrm rot="10800000" flipH="1" flipV="1">
            <a:off x="108859" y="87086"/>
            <a:ext cx="11974287" cy="6683828"/>
          </a:xfrm>
          <a:prstGeom prst="rect">
            <a:avLst/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grpSp>
        <p:nvGrpSpPr>
          <p:cNvPr id="7" name="グループ化 17">
            <a:extLst>
              <a:ext uri="{FF2B5EF4-FFF2-40B4-BE49-F238E27FC236}">
                <a16:creationId xmlns:a16="http://schemas.microsoft.com/office/drawing/2014/main" id="{F6C86240-44AB-E940-AAA4-D39EAAA7AC3D}"/>
              </a:ext>
            </a:extLst>
          </p:cNvPr>
          <p:cNvGrpSpPr/>
          <p:nvPr userDrawn="1"/>
        </p:nvGrpSpPr>
        <p:grpSpPr>
          <a:xfrm>
            <a:off x="-6865440" y="2059225"/>
            <a:ext cx="6300719" cy="2532357"/>
            <a:chOff x="2902409" y="1789940"/>
            <a:chExt cx="5579679" cy="2242560"/>
          </a:xfrm>
        </p:grpSpPr>
        <p:sp>
          <p:nvSpPr>
            <p:cNvPr id="8" name="角丸四角形 7">
              <a:extLst>
                <a:ext uri="{FF2B5EF4-FFF2-40B4-BE49-F238E27FC236}">
                  <a16:creationId xmlns:a16="http://schemas.microsoft.com/office/drawing/2014/main" id="{AB8C3EBE-493B-DE46-918B-D53352D33886}"/>
                </a:ext>
              </a:extLst>
            </p:cNvPr>
            <p:cNvSpPr/>
            <p:nvPr/>
          </p:nvSpPr>
          <p:spPr bwMode="auto">
            <a:xfrm>
              <a:off x="4226138" y="2337464"/>
              <a:ext cx="503618" cy="503618"/>
            </a:xfrm>
            <a:prstGeom prst="roundRect">
              <a:avLst/>
            </a:prstGeom>
            <a:solidFill>
              <a:srgbClr val="F5CBD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600" dirty="0">
                  <a:latin typeface="+mj-ea"/>
                  <a:ea typeface="+mj-ea"/>
                </a:rPr>
                <a:t>R245</a:t>
              </a:r>
            </a:p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600" dirty="0">
                  <a:latin typeface="+mj-ea"/>
                  <a:ea typeface="+mj-ea"/>
                </a:rPr>
                <a:t>G203</a:t>
              </a:r>
            </a:p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600" dirty="0">
                  <a:latin typeface="+mj-ea"/>
                  <a:ea typeface="+mj-ea"/>
                </a:rPr>
                <a:t>B209</a:t>
              </a:r>
              <a:endParaRPr lang="ja-JP" altLang="en-US" sz="600" dirty="0">
                <a:latin typeface="+mj-ea"/>
                <a:ea typeface="+mj-ea"/>
              </a:endParaRPr>
            </a:p>
          </p:txBody>
        </p:sp>
        <p:sp>
          <p:nvSpPr>
            <p:cNvPr id="9" name="角丸四角形 8">
              <a:extLst>
                <a:ext uri="{FF2B5EF4-FFF2-40B4-BE49-F238E27FC236}">
                  <a16:creationId xmlns:a16="http://schemas.microsoft.com/office/drawing/2014/main" id="{254EF6D6-8060-A743-9BFD-C0B0EBABC007}"/>
                </a:ext>
              </a:extLst>
            </p:cNvPr>
            <p:cNvSpPr/>
            <p:nvPr/>
          </p:nvSpPr>
          <p:spPr bwMode="auto">
            <a:xfrm>
              <a:off x="4940063" y="2337464"/>
              <a:ext cx="503618" cy="503618"/>
            </a:xfrm>
            <a:prstGeom prst="roundRect">
              <a:avLst/>
            </a:prstGeom>
            <a:solidFill>
              <a:srgbClr val="FCEDC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600" dirty="0">
                  <a:latin typeface="+mj-ea"/>
                  <a:ea typeface="+mj-ea"/>
                </a:rPr>
                <a:t>R252</a:t>
              </a:r>
            </a:p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600" dirty="0">
                  <a:latin typeface="+mj-ea"/>
                  <a:ea typeface="+mj-ea"/>
                </a:rPr>
                <a:t>G237</a:t>
              </a:r>
            </a:p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600" dirty="0">
                  <a:latin typeface="+mj-ea"/>
                  <a:ea typeface="+mj-ea"/>
                </a:rPr>
                <a:t>B196</a:t>
              </a:r>
              <a:endParaRPr lang="ja-JP" altLang="en-US" sz="600" dirty="0">
                <a:latin typeface="+mj-ea"/>
                <a:ea typeface="+mj-ea"/>
              </a:endParaRPr>
            </a:p>
          </p:txBody>
        </p:sp>
        <p:sp>
          <p:nvSpPr>
            <p:cNvPr id="10" name="角丸四角形 9">
              <a:extLst>
                <a:ext uri="{FF2B5EF4-FFF2-40B4-BE49-F238E27FC236}">
                  <a16:creationId xmlns:a16="http://schemas.microsoft.com/office/drawing/2014/main" id="{4884BC0E-A67D-E34C-AB4B-8C1AC93F05D7}"/>
                </a:ext>
              </a:extLst>
            </p:cNvPr>
            <p:cNvSpPr/>
            <p:nvPr/>
          </p:nvSpPr>
          <p:spPr bwMode="auto">
            <a:xfrm>
              <a:off x="4226138" y="2922410"/>
              <a:ext cx="503618" cy="503618"/>
            </a:xfrm>
            <a:prstGeom prst="roundRect">
              <a:avLst/>
            </a:prstGeom>
            <a:solidFill>
              <a:srgbClr val="EB95A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600" dirty="0">
                  <a:latin typeface="+mj-ea"/>
                  <a:ea typeface="+mj-ea"/>
                </a:rPr>
                <a:t>R235</a:t>
              </a:r>
            </a:p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600" dirty="0">
                  <a:latin typeface="+mj-ea"/>
                  <a:ea typeface="+mj-ea"/>
                </a:rPr>
                <a:t>G149</a:t>
              </a:r>
            </a:p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600" dirty="0">
                  <a:latin typeface="+mj-ea"/>
                  <a:ea typeface="+mj-ea"/>
                </a:rPr>
                <a:t>B161</a:t>
              </a:r>
              <a:endParaRPr lang="ja-JP" altLang="en-US" sz="600" dirty="0">
                <a:latin typeface="+mj-ea"/>
                <a:ea typeface="+mj-ea"/>
              </a:endParaRPr>
            </a:p>
          </p:txBody>
        </p:sp>
        <p:sp>
          <p:nvSpPr>
            <p:cNvPr id="11" name="角丸四角形 10">
              <a:extLst>
                <a:ext uri="{FF2B5EF4-FFF2-40B4-BE49-F238E27FC236}">
                  <a16:creationId xmlns:a16="http://schemas.microsoft.com/office/drawing/2014/main" id="{2DE38180-DA93-194A-95AA-A1C00317E41C}"/>
                </a:ext>
              </a:extLst>
            </p:cNvPr>
            <p:cNvSpPr/>
            <p:nvPr/>
          </p:nvSpPr>
          <p:spPr bwMode="auto">
            <a:xfrm>
              <a:off x="4940063" y="2922410"/>
              <a:ext cx="503618" cy="503618"/>
            </a:xfrm>
            <a:prstGeom prst="roundRect">
              <a:avLst/>
            </a:prstGeom>
            <a:solidFill>
              <a:srgbClr val="F9DB8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600" dirty="0">
                  <a:latin typeface="+mj-ea"/>
                  <a:ea typeface="+mj-ea"/>
                </a:rPr>
                <a:t>R249</a:t>
              </a:r>
            </a:p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600" dirty="0">
                  <a:latin typeface="+mj-ea"/>
                  <a:ea typeface="+mj-ea"/>
                </a:rPr>
                <a:t>G219</a:t>
              </a:r>
            </a:p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600" dirty="0">
                  <a:latin typeface="+mj-ea"/>
                  <a:ea typeface="+mj-ea"/>
                </a:rPr>
                <a:t>B135</a:t>
              </a:r>
              <a:endParaRPr lang="ja-JP" altLang="en-US" sz="600" dirty="0">
                <a:latin typeface="+mj-ea"/>
                <a:ea typeface="+mj-ea"/>
              </a:endParaRPr>
            </a:p>
          </p:txBody>
        </p:sp>
        <p:sp>
          <p:nvSpPr>
            <p:cNvPr id="12" name="角丸四角形 11">
              <a:extLst>
                <a:ext uri="{FF2B5EF4-FFF2-40B4-BE49-F238E27FC236}">
                  <a16:creationId xmlns:a16="http://schemas.microsoft.com/office/drawing/2014/main" id="{8998E61B-4783-F344-B708-5A07E74BE117}"/>
                </a:ext>
              </a:extLst>
            </p:cNvPr>
            <p:cNvSpPr/>
            <p:nvPr/>
          </p:nvSpPr>
          <p:spPr bwMode="auto">
            <a:xfrm>
              <a:off x="5653987" y="2922408"/>
              <a:ext cx="503618" cy="503618"/>
            </a:xfrm>
            <a:prstGeom prst="roundRect">
              <a:avLst/>
            </a:prstGeom>
            <a:solidFill>
              <a:srgbClr val="9ED0E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600" dirty="0">
                  <a:latin typeface="+mj-ea"/>
                  <a:ea typeface="+mj-ea"/>
                </a:rPr>
                <a:t>R158</a:t>
              </a:r>
            </a:p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600" dirty="0">
                  <a:latin typeface="+mj-ea"/>
                  <a:ea typeface="+mj-ea"/>
                </a:rPr>
                <a:t>G208</a:t>
              </a:r>
            </a:p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600" dirty="0">
                  <a:latin typeface="+mj-ea"/>
                  <a:ea typeface="+mj-ea"/>
                </a:rPr>
                <a:t>B226</a:t>
              </a:r>
              <a:endParaRPr lang="ja-JP" altLang="en-US" sz="600" dirty="0">
                <a:latin typeface="+mj-ea"/>
                <a:ea typeface="+mj-ea"/>
              </a:endParaRPr>
            </a:p>
          </p:txBody>
        </p:sp>
        <p:sp>
          <p:nvSpPr>
            <p:cNvPr id="16" name="角丸四角形 15">
              <a:extLst>
                <a:ext uri="{FF2B5EF4-FFF2-40B4-BE49-F238E27FC236}">
                  <a16:creationId xmlns:a16="http://schemas.microsoft.com/office/drawing/2014/main" id="{8954A676-5D65-EB4B-8804-E9372F73AD6F}"/>
                </a:ext>
              </a:extLst>
            </p:cNvPr>
            <p:cNvSpPr/>
            <p:nvPr/>
          </p:nvSpPr>
          <p:spPr bwMode="auto">
            <a:xfrm>
              <a:off x="4226138" y="3528882"/>
              <a:ext cx="503618" cy="503618"/>
            </a:xfrm>
            <a:prstGeom prst="roundRect">
              <a:avLst/>
            </a:prstGeom>
            <a:solidFill>
              <a:srgbClr val="D7294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600" dirty="0">
                  <a:latin typeface="+mj-ea"/>
                  <a:ea typeface="+mj-ea"/>
                </a:rPr>
                <a:t>R215</a:t>
              </a:r>
            </a:p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600" dirty="0">
                  <a:latin typeface="+mj-ea"/>
                  <a:ea typeface="+mj-ea"/>
                </a:rPr>
                <a:t>G41</a:t>
              </a:r>
            </a:p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600" dirty="0">
                  <a:latin typeface="+mj-ea"/>
                  <a:ea typeface="+mj-ea"/>
                </a:rPr>
                <a:t>B66</a:t>
              </a:r>
              <a:endParaRPr lang="ja-JP" altLang="en-US" sz="600" dirty="0">
                <a:latin typeface="+mj-ea"/>
                <a:ea typeface="+mj-ea"/>
              </a:endParaRPr>
            </a:p>
          </p:txBody>
        </p:sp>
        <p:sp>
          <p:nvSpPr>
            <p:cNvPr id="17" name="角丸四角形 16">
              <a:extLst>
                <a:ext uri="{FF2B5EF4-FFF2-40B4-BE49-F238E27FC236}">
                  <a16:creationId xmlns:a16="http://schemas.microsoft.com/office/drawing/2014/main" id="{ADE68476-CD12-CB48-BA4A-2FFEAA866997}"/>
                </a:ext>
              </a:extLst>
            </p:cNvPr>
            <p:cNvSpPr/>
            <p:nvPr/>
          </p:nvSpPr>
          <p:spPr bwMode="auto">
            <a:xfrm>
              <a:off x="4940063" y="3528882"/>
              <a:ext cx="503618" cy="503618"/>
            </a:xfrm>
            <a:prstGeom prst="roundRect">
              <a:avLst/>
            </a:prstGeom>
            <a:solidFill>
              <a:srgbClr val="F3B70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600" dirty="0">
                  <a:latin typeface="+mj-ea"/>
                  <a:ea typeface="+mj-ea"/>
                </a:rPr>
                <a:t>R243</a:t>
              </a:r>
            </a:p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600" dirty="0">
                  <a:latin typeface="+mj-ea"/>
                  <a:ea typeface="+mj-ea"/>
                </a:rPr>
                <a:t>G183</a:t>
              </a:r>
            </a:p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600" dirty="0">
                  <a:latin typeface="+mj-ea"/>
                  <a:ea typeface="+mj-ea"/>
                </a:rPr>
                <a:t>B13</a:t>
              </a:r>
              <a:endParaRPr lang="ja-JP" altLang="en-US" sz="600" dirty="0">
                <a:latin typeface="+mj-ea"/>
                <a:ea typeface="+mj-ea"/>
              </a:endParaRPr>
            </a:p>
          </p:txBody>
        </p:sp>
        <p:sp>
          <p:nvSpPr>
            <p:cNvPr id="18" name="角丸四角形 17">
              <a:extLst>
                <a:ext uri="{FF2B5EF4-FFF2-40B4-BE49-F238E27FC236}">
                  <a16:creationId xmlns:a16="http://schemas.microsoft.com/office/drawing/2014/main" id="{B78577E3-FB08-5342-BF91-303A59F13E9C}"/>
                </a:ext>
              </a:extLst>
            </p:cNvPr>
            <p:cNvSpPr/>
            <p:nvPr/>
          </p:nvSpPr>
          <p:spPr bwMode="auto">
            <a:xfrm>
              <a:off x="5653987" y="3528881"/>
              <a:ext cx="503618" cy="503618"/>
            </a:xfrm>
            <a:prstGeom prst="roundRect">
              <a:avLst/>
            </a:prstGeom>
            <a:solidFill>
              <a:srgbClr val="3BA1C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600" dirty="0">
                  <a:latin typeface="+mj-ea"/>
                  <a:ea typeface="+mj-ea"/>
                </a:rPr>
                <a:t>R59</a:t>
              </a:r>
            </a:p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600" dirty="0">
                  <a:latin typeface="+mj-ea"/>
                  <a:ea typeface="+mj-ea"/>
                </a:rPr>
                <a:t>G161</a:t>
              </a:r>
            </a:p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600" dirty="0">
                  <a:latin typeface="+mj-ea"/>
                  <a:ea typeface="+mj-ea"/>
                </a:rPr>
                <a:t>B197</a:t>
              </a:r>
              <a:endParaRPr lang="ja-JP" altLang="en-US" sz="600" dirty="0">
                <a:latin typeface="+mj-ea"/>
                <a:ea typeface="+mj-ea"/>
              </a:endParaRPr>
            </a:p>
          </p:txBody>
        </p:sp>
        <p:sp>
          <p:nvSpPr>
            <p:cNvPr id="19" name="角丸四角形 18">
              <a:extLst>
                <a:ext uri="{FF2B5EF4-FFF2-40B4-BE49-F238E27FC236}">
                  <a16:creationId xmlns:a16="http://schemas.microsoft.com/office/drawing/2014/main" id="{82807461-FA97-7C49-8FBC-BE9C05A9E4C2}"/>
                </a:ext>
              </a:extLst>
            </p:cNvPr>
            <p:cNvSpPr/>
            <p:nvPr/>
          </p:nvSpPr>
          <p:spPr bwMode="auto">
            <a:xfrm>
              <a:off x="6931917" y="2337463"/>
              <a:ext cx="503618" cy="503618"/>
            </a:xfrm>
            <a:prstGeom prst="roundRect">
              <a:avLst/>
            </a:prstGeom>
            <a:solidFill>
              <a:srgbClr val="E0E0E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600" dirty="0">
                  <a:latin typeface="+mj-ea"/>
                  <a:ea typeface="+mj-ea"/>
                </a:rPr>
                <a:t>R224</a:t>
              </a:r>
            </a:p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600" dirty="0">
                  <a:latin typeface="+mj-ea"/>
                  <a:ea typeface="+mj-ea"/>
                </a:rPr>
                <a:t>G224</a:t>
              </a:r>
            </a:p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600" dirty="0">
                  <a:latin typeface="+mj-ea"/>
                  <a:ea typeface="+mj-ea"/>
                </a:rPr>
                <a:t>B224</a:t>
              </a:r>
              <a:endParaRPr lang="ja-JP" altLang="en-US" sz="600" dirty="0">
                <a:latin typeface="+mj-ea"/>
                <a:ea typeface="+mj-ea"/>
              </a:endParaRPr>
            </a:p>
          </p:txBody>
        </p:sp>
        <p:sp>
          <p:nvSpPr>
            <p:cNvPr id="20" name="角丸四角形 19">
              <a:extLst>
                <a:ext uri="{FF2B5EF4-FFF2-40B4-BE49-F238E27FC236}">
                  <a16:creationId xmlns:a16="http://schemas.microsoft.com/office/drawing/2014/main" id="{EC075663-B0D8-5A4F-87C8-8CEAB44297F8}"/>
                </a:ext>
              </a:extLst>
            </p:cNvPr>
            <p:cNvSpPr/>
            <p:nvPr/>
          </p:nvSpPr>
          <p:spPr bwMode="auto">
            <a:xfrm>
              <a:off x="6931917" y="2922408"/>
              <a:ext cx="503618" cy="503618"/>
            </a:xfrm>
            <a:prstGeom prst="roundRect">
              <a:avLst/>
            </a:prstGeom>
            <a:solidFill>
              <a:srgbClr val="C0C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600" dirty="0">
                  <a:latin typeface="+mj-ea"/>
                  <a:ea typeface="+mj-ea"/>
                </a:rPr>
                <a:t>R192</a:t>
              </a:r>
            </a:p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600" dirty="0">
                  <a:latin typeface="+mj-ea"/>
                  <a:ea typeface="+mj-ea"/>
                </a:rPr>
                <a:t>G192</a:t>
              </a:r>
            </a:p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600" dirty="0">
                  <a:latin typeface="+mj-ea"/>
                  <a:ea typeface="+mj-ea"/>
                </a:rPr>
                <a:t>B192</a:t>
              </a:r>
              <a:endParaRPr lang="ja-JP" altLang="en-US" sz="600" dirty="0">
                <a:latin typeface="+mj-ea"/>
                <a:ea typeface="+mj-ea"/>
              </a:endParaRPr>
            </a:p>
          </p:txBody>
        </p:sp>
        <p:sp>
          <p:nvSpPr>
            <p:cNvPr id="21" name="角丸四角形 20">
              <a:extLst>
                <a:ext uri="{FF2B5EF4-FFF2-40B4-BE49-F238E27FC236}">
                  <a16:creationId xmlns:a16="http://schemas.microsoft.com/office/drawing/2014/main" id="{27B5082A-BD3B-1646-9B98-FF130D5A34CD}"/>
                </a:ext>
              </a:extLst>
            </p:cNvPr>
            <p:cNvSpPr/>
            <p:nvPr/>
          </p:nvSpPr>
          <p:spPr bwMode="auto">
            <a:xfrm>
              <a:off x="5653987" y="2337464"/>
              <a:ext cx="503616" cy="503616"/>
            </a:xfrm>
            <a:prstGeom prst="roundRect">
              <a:avLst/>
            </a:prstGeom>
            <a:solidFill>
              <a:srgbClr val="CCE6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600" dirty="0">
                  <a:latin typeface="+mj-ea"/>
                  <a:ea typeface="+mj-ea"/>
                </a:rPr>
                <a:t>R204</a:t>
              </a:r>
            </a:p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600" dirty="0">
                  <a:latin typeface="+mj-ea"/>
                  <a:ea typeface="+mj-ea"/>
                </a:rPr>
                <a:t>G230</a:t>
              </a:r>
            </a:p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600" dirty="0">
                  <a:latin typeface="+mj-ea"/>
                  <a:ea typeface="+mj-ea"/>
                </a:rPr>
                <a:t>B244</a:t>
              </a:r>
            </a:p>
          </p:txBody>
        </p:sp>
        <p:sp>
          <p:nvSpPr>
            <p:cNvPr id="22" name="角丸四角形 21">
              <a:extLst>
                <a:ext uri="{FF2B5EF4-FFF2-40B4-BE49-F238E27FC236}">
                  <a16:creationId xmlns:a16="http://schemas.microsoft.com/office/drawing/2014/main" id="{30AF4FA0-1D74-3147-B933-9891282B371F}"/>
                </a:ext>
              </a:extLst>
            </p:cNvPr>
            <p:cNvSpPr/>
            <p:nvPr/>
          </p:nvSpPr>
          <p:spPr bwMode="auto">
            <a:xfrm>
              <a:off x="6931917" y="3528879"/>
              <a:ext cx="503618" cy="503618"/>
            </a:xfrm>
            <a:prstGeom prst="roundRect">
              <a:avLst/>
            </a:prstGeom>
            <a:solidFill>
              <a:srgbClr val="808080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600" dirty="0">
                  <a:latin typeface="+mj-ea"/>
                  <a:ea typeface="+mj-ea"/>
                </a:rPr>
                <a:t>R128</a:t>
              </a:r>
            </a:p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600" dirty="0">
                  <a:latin typeface="+mj-ea"/>
                  <a:ea typeface="+mj-ea"/>
                </a:rPr>
                <a:t>G128</a:t>
              </a:r>
            </a:p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600" dirty="0">
                  <a:latin typeface="+mj-ea"/>
                  <a:ea typeface="+mj-ea"/>
                </a:rPr>
                <a:t>B128</a:t>
              </a:r>
              <a:endParaRPr lang="ja-JP" altLang="en-US" sz="600" dirty="0">
                <a:latin typeface="+mj-ea"/>
                <a:ea typeface="+mj-ea"/>
              </a:endParaRPr>
            </a:p>
          </p:txBody>
        </p:sp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2440C6BE-11A7-3147-92D5-42D1DD2E70E9}"/>
                </a:ext>
              </a:extLst>
            </p:cNvPr>
            <p:cNvSpPr/>
            <p:nvPr/>
          </p:nvSpPr>
          <p:spPr bwMode="auto">
            <a:xfrm>
              <a:off x="4226138" y="1789940"/>
              <a:ext cx="1931467" cy="32040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900" dirty="0">
                  <a:latin typeface="+mj-ea"/>
                  <a:ea typeface="+mj-ea"/>
                </a:rPr>
                <a:t>「有彩色」</a:t>
              </a:r>
              <a:endParaRPr lang="en-US" altLang="ja-JP" sz="900" dirty="0">
                <a:latin typeface="+mj-ea"/>
                <a:ea typeface="+mj-ea"/>
              </a:endParaRPr>
            </a:p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900" dirty="0">
                  <a:latin typeface="+mj-ea"/>
                  <a:ea typeface="+mj-ea"/>
                </a:rPr>
                <a:t>コンテンツの意味を強調するために色付けする</a:t>
              </a:r>
            </a:p>
          </p:txBody>
        </p: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BF3C15F1-5B8A-164B-960C-C67EB64B635C}"/>
                </a:ext>
              </a:extLst>
            </p:cNvPr>
            <p:cNvCxnSpPr/>
            <p:nvPr/>
          </p:nvCxnSpPr>
          <p:spPr bwMode="auto">
            <a:xfrm flipV="1">
              <a:off x="4226139" y="2185163"/>
              <a:ext cx="1931465" cy="1"/>
            </a:xfrm>
            <a:prstGeom prst="line">
              <a:avLst/>
            </a:prstGeom>
            <a:solidFill>
              <a:srgbClr val="CCECFF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B14C60E6-4565-EC4C-8785-BA5E72251245}"/>
                </a:ext>
              </a:extLst>
            </p:cNvPr>
            <p:cNvSpPr/>
            <p:nvPr/>
          </p:nvSpPr>
          <p:spPr bwMode="auto">
            <a:xfrm>
              <a:off x="6217992" y="1789940"/>
              <a:ext cx="1931467" cy="32040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900" dirty="0">
                  <a:latin typeface="+mj-ea"/>
                  <a:ea typeface="+mj-ea"/>
                </a:rPr>
                <a:t>「無彩色」</a:t>
              </a:r>
              <a:endParaRPr lang="en-US" altLang="ja-JP" sz="900" dirty="0">
                <a:latin typeface="+mj-ea"/>
                <a:ea typeface="+mj-ea"/>
              </a:endParaRPr>
            </a:p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900" dirty="0">
                  <a:latin typeface="+mj-ea"/>
                  <a:ea typeface="+mj-ea"/>
                </a:rPr>
                <a:t>見やすさのために色付けする</a:t>
              </a:r>
            </a:p>
          </p:txBody>
        </p: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1BEB22AD-7247-8944-BA61-FC78CA7F5F51}"/>
                </a:ext>
              </a:extLst>
            </p:cNvPr>
            <p:cNvCxnSpPr/>
            <p:nvPr/>
          </p:nvCxnSpPr>
          <p:spPr bwMode="auto">
            <a:xfrm>
              <a:off x="6931917" y="2185162"/>
              <a:ext cx="503618" cy="1"/>
            </a:xfrm>
            <a:prstGeom prst="line">
              <a:avLst/>
            </a:prstGeom>
            <a:solidFill>
              <a:srgbClr val="CCECFF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C4C40CA0-8760-3F49-B75F-78E006CAB271}"/>
                </a:ext>
              </a:extLst>
            </p:cNvPr>
            <p:cNvCxnSpPr/>
            <p:nvPr/>
          </p:nvCxnSpPr>
          <p:spPr bwMode="auto">
            <a:xfrm>
              <a:off x="4029075" y="2337463"/>
              <a:ext cx="0" cy="503618"/>
            </a:xfrm>
            <a:prstGeom prst="line">
              <a:avLst/>
            </a:prstGeom>
            <a:solidFill>
              <a:srgbClr val="CCECFF"/>
            </a:solidFill>
            <a:ln w="9525" cap="flat" cmpd="sng" algn="ctr">
              <a:solidFill>
                <a:srgbClr val="96969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98CD0479-7A07-AF44-A3F6-B24A75EAA726}"/>
                </a:ext>
              </a:extLst>
            </p:cNvPr>
            <p:cNvSpPr/>
            <p:nvPr/>
          </p:nvSpPr>
          <p:spPr bwMode="auto">
            <a:xfrm>
              <a:off x="2902409" y="2429071"/>
              <a:ext cx="931958" cy="32040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900" dirty="0">
                  <a:latin typeface="+mj-ea"/>
                  <a:ea typeface="+mj-ea"/>
                </a:rPr>
                <a:t>「極薄色」</a:t>
              </a:r>
              <a:endParaRPr lang="en-US" altLang="ja-JP" sz="900" dirty="0">
                <a:latin typeface="+mj-ea"/>
                <a:ea typeface="+mj-ea"/>
              </a:endParaRPr>
            </a:p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900" dirty="0">
                  <a:latin typeface="+mj-ea"/>
                  <a:ea typeface="+mj-ea"/>
                </a:rPr>
                <a:t>ある程度</a:t>
              </a:r>
              <a:endParaRPr lang="en-US" altLang="ja-JP" sz="900" dirty="0">
                <a:latin typeface="+mj-ea"/>
                <a:ea typeface="+mj-ea"/>
              </a:endParaRPr>
            </a:p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900" dirty="0">
                  <a:latin typeface="+mj-ea"/>
                  <a:ea typeface="+mj-ea"/>
                </a:rPr>
                <a:t>意識させる箇所に使う</a:t>
              </a:r>
            </a:p>
          </p:txBody>
        </p:sp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96FAAA7A-2FCF-4C4C-A4BE-FE89B60C44F8}"/>
                </a:ext>
              </a:extLst>
            </p:cNvPr>
            <p:cNvCxnSpPr/>
            <p:nvPr/>
          </p:nvCxnSpPr>
          <p:spPr bwMode="auto">
            <a:xfrm>
              <a:off x="4029075" y="2922410"/>
              <a:ext cx="0" cy="503618"/>
            </a:xfrm>
            <a:prstGeom prst="line">
              <a:avLst/>
            </a:prstGeom>
            <a:solidFill>
              <a:srgbClr val="CCECFF"/>
            </a:solidFill>
            <a:ln w="9525" cap="flat" cmpd="sng" algn="ctr">
              <a:solidFill>
                <a:srgbClr val="96969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F8B6E474-1DB6-F14F-BA48-1DCF2156259B}"/>
                </a:ext>
              </a:extLst>
            </p:cNvPr>
            <p:cNvSpPr/>
            <p:nvPr/>
          </p:nvSpPr>
          <p:spPr bwMode="auto">
            <a:xfrm>
              <a:off x="2902409" y="3014018"/>
              <a:ext cx="931958" cy="32040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900" dirty="0">
                  <a:latin typeface="+mj-ea"/>
                  <a:ea typeface="+mj-ea"/>
                </a:rPr>
                <a:t>「基本色」</a:t>
              </a:r>
              <a:endParaRPr lang="en-US" altLang="ja-JP" sz="900" dirty="0">
                <a:latin typeface="+mj-ea"/>
                <a:ea typeface="+mj-ea"/>
              </a:endParaRPr>
            </a:p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900" dirty="0">
                  <a:latin typeface="+mj-ea"/>
                  <a:ea typeface="+mj-ea"/>
                </a:rPr>
                <a:t>見出しや</a:t>
              </a:r>
              <a:endParaRPr lang="en-US" altLang="ja-JP" sz="900" dirty="0">
                <a:latin typeface="+mj-ea"/>
                <a:ea typeface="+mj-ea"/>
              </a:endParaRPr>
            </a:p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900" dirty="0">
                  <a:latin typeface="+mj-ea"/>
                  <a:ea typeface="+mj-ea"/>
                </a:rPr>
                <a:t>注目させる箇所に使う</a:t>
              </a:r>
            </a:p>
          </p:txBody>
        </p:sp>
        <p:cxnSp>
          <p:nvCxnSpPr>
            <p:cNvPr id="31" name="直線コネクタ 30">
              <a:extLst>
                <a:ext uri="{FF2B5EF4-FFF2-40B4-BE49-F238E27FC236}">
                  <a16:creationId xmlns:a16="http://schemas.microsoft.com/office/drawing/2014/main" id="{6EAEDEE6-BC3C-DB4B-99AD-E6699EE3B8E2}"/>
                </a:ext>
              </a:extLst>
            </p:cNvPr>
            <p:cNvCxnSpPr/>
            <p:nvPr/>
          </p:nvCxnSpPr>
          <p:spPr bwMode="auto">
            <a:xfrm>
              <a:off x="4029075" y="3528029"/>
              <a:ext cx="0" cy="503618"/>
            </a:xfrm>
            <a:prstGeom prst="line">
              <a:avLst/>
            </a:prstGeom>
            <a:solidFill>
              <a:srgbClr val="CCECFF"/>
            </a:solidFill>
            <a:ln w="9525" cap="flat" cmpd="sng" algn="ctr">
              <a:solidFill>
                <a:srgbClr val="96969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70EA7A5E-62B2-9949-8B7A-A21136DC87F2}"/>
                </a:ext>
              </a:extLst>
            </p:cNvPr>
            <p:cNvSpPr/>
            <p:nvPr/>
          </p:nvSpPr>
          <p:spPr bwMode="auto">
            <a:xfrm>
              <a:off x="2902409" y="3619637"/>
              <a:ext cx="931958" cy="32040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900" dirty="0">
                  <a:latin typeface="+mj-ea"/>
                  <a:ea typeface="+mj-ea"/>
                </a:rPr>
                <a:t>「強調色」</a:t>
              </a:r>
              <a:endParaRPr lang="en-US" altLang="ja-JP" sz="900" dirty="0">
                <a:latin typeface="+mj-ea"/>
                <a:ea typeface="+mj-ea"/>
              </a:endParaRPr>
            </a:p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900" dirty="0">
                  <a:latin typeface="+mj-ea"/>
                  <a:ea typeface="+mj-ea"/>
                </a:rPr>
                <a:t>特に</a:t>
              </a:r>
              <a:endParaRPr lang="en-US" altLang="ja-JP" sz="900" dirty="0">
                <a:latin typeface="+mj-ea"/>
                <a:ea typeface="+mj-ea"/>
              </a:endParaRPr>
            </a:p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900" dirty="0">
                  <a:latin typeface="+mj-ea"/>
                  <a:ea typeface="+mj-ea"/>
                </a:rPr>
                <a:t>注目させる箇所に使う</a:t>
              </a:r>
            </a:p>
          </p:txBody>
        </p:sp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B9A04622-A2FA-4240-BE97-BD617F3DC680}"/>
                </a:ext>
              </a:extLst>
            </p:cNvPr>
            <p:cNvSpPr/>
            <p:nvPr/>
          </p:nvSpPr>
          <p:spPr bwMode="auto">
            <a:xfrm>
              <a:off x="7550130" y="2429071"/>
              <a:ext cx="931958" cy="32040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900" dirty="0">
                  <a:latin typeface="+mj-ea"/>
                  <a:ea typeface="+mj-ea"/>
                </a:rPr>
                <a:t>明るさ</a:t>
              </a:r>
              <a:r>
                <a:rPr lang="en-US" altLang="ja-JP" sz="900" dirty="0">
                  <a:latin typeface="+mj-ea"/>
                  <a:ea typeface="+mj-ea"/>
                </a:rPr>
                <a:t>(L</a:t>
              </a:r>
              <a:r>
                <a:rPr lang="ja-JP" altLang="en-US" sz="900" dirty="0">
                  <a:latin typeface="+mj-ea"/>
                  <a:ea typeface="+mj-ea"/>
                </a:rPr>
                <a:t>値</a:t>
              </a:r>
              <a:r>
                <a:rPr lang="en-US" altLang="ja-JP" sz="900" dirty="0">
                  <a:latin typeface="+mj-ea"/>
                  <a:ea typeface="+mj-ea"/>
                </a:rPr>
                <a:t>)</a:t>
              </a:r>
            </a:p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900" dirty="0">
                  <a:latin typeface="+mj-ea"/>
                  <a:ea typeface="+mj-ea"/>
                </a:rPr>
                <a:t>224</a:t>
              </a:r>
              <a:endParaRPr lang="ja-JP" altLang="en-US" sz="900" dirty="0">
                <a:latin typeface="+mj-ea"/>
                <a:ea typeface="+mj-ea"/>
              </a:endParaRPr>
            </a:p>
          </p:txBody>
        </p:sp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A98D6B50-D120-5245-888B-C0C2F1053395}"/>
                </a:ext>
              </a:extLst>
            </p:cNvPr>
            <p:cNvSpPr/>
            <p:nvPr/>
          </p:nvSpPr>
          <p:spPr bwMode="auto">
            <a:xfrm>
              <a:off x="7550130" y="3014018"/>
              <a:ext cx="931958" cy="32040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900" dirty="0">
                  <a:latin typeface="+mj-ea"/>
                  <a:ea typeface="+mj-ea"/>
                </a:rPr>
                <a:t>明るさ</a:t>
              </a:r>
              <a:r>
                <a:rPr lang="en-US" altLang="ja-JP" sz="900" dirty="0">
                  <a:latin typeface="+mj-ea"/>
                  <a:ea typeface="+mj-ea"/>
                </a:rPr>
                <a:t>(L</a:t>
              </a:r>
              <a:r>
                <a:rPr lang="ja-JP" altLang="en-US" sz="900" dirty="0">
                  <a:latin typeface="+mj-ea"/>
                  <a:ea typeface="+mj-ea"/>
                </a:rPr>
                <a:t>値</a:t>
              </a:r>
              <a:r>
                <a:rPr lang="en-US" altLang="ja-JP" sz="900" dirty="0">
                  <a:latin typeface="+mj-ea"/>
                  <a:ea typeface="+mj-ea"/>
                </a:rPr>
                <a:t>)</a:t>
              </a:r>
            </a:p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900" dirty="0">
                  <a:latin typeface="+mj-ea"/>
                  <a:ea typeface="+mj-ea"/>
                </a:rPr>
                <a:t>192</a:t>
              </a:r>
              <a:endParaRPr lang="ja-JP" altLang="en-US" sz="900" dirty="0">
                <a:latin typeface="+mj-ea"/>
                <a:ea typeface="+mj-ea"/>
              </a:endParaRPr>
            </a:p>
          </p:txBody>
        </p:sp>
        <p:sp>
          <p:nvSpPr>
            <p:cNvPr id="35" name="正方形/長方形 34">
              <a:extLst>
                <a:ext uri="{FF2B5EF4-FFF2-40B4-BE49-F238E27FC236}">
                  <a16:creationId xmlns:a16="http://schemas.microsoft.com/office/drawing/2014/main" id="{857A2CDE-02DE-8F49-BB6A-842622617AE8}"/>
                </a:ext>
              </a:extLst>
            </p:cNvPr>
            <p:cNvSpPr/>
            <p:nvPr/>
          </p:nvSpPr>
          <p:spPr bwMode="auto">
            <a:xfrm>
              <a:off x="7550130" y="3619637"/>
              <a:ext cx="931958" cy="32040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900" dirty="0">
                  <a:latin typeface="+mj-ea"/>
                  <a:ea typeface="+mj-ea"/>
                </a:rPr>
                <a:t>明るさ</a:t>
              </a:r>
              <a:r>
                <a:rPr lang="en-US" altLang="ja-JP" sz="900" dirty="0">
                  <a:latin typeface="+mj-ea"/>
                  <a:ea typeface="+mj-ea"/>
                </a:rPr>
                <a:t>(L</a:t>
              </a:r>
              <a:r>
                <a:rPr lang="ja-JP" altLang="en-US" sz="900" dirty="0">
                  <a:latin typeface="+mj-ea"/>
                  <a:ea typeface="+mj-ea"/>
                </a:rPr>
                <a:t>値</a:t>
              </a:r>
              <a:r>
                <a:rPr lang="en-US" altLang="ja-JP" sz="900" dirty="0">
                  <a:latin typeface="+mj-ea"/>
                  <a:ea typeface="+mj-ea"/>
                </a:rPr>
                <a:t>)</a:t>
              </a:r>
            </a:p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900" dirty="0">
                  <a:latin typeface="+mj-ea"/>
                  <a:ea typeface="+mj-ea"/>
                </a:rPr>
                <a:t>128</a:t>
              </a:r>
              <a:endParaRPr lang="ja-JP" altLang="en-US" sz="900" dirty="0">
                <a:latin typeface="+mj-ea"/>
                <a:ea typeface="+mj-ea"/>
              </a:endParaRPr>
            </a:p>
          </p:txBody>
        </p:sp>
      </p:grpSp>
      <p:sp>
        <p:nvSpPr>
          <p:cNvPr id="15" name="スライド番号プレースホルダー 2"/>
          <p:cNvSpPr>
            <a:spLocks noGrp="1"/>
          </p:cNvSpPr>
          <p:nvPr>
            <p:ph type="sldNum" sz="quarter" idx="10"/>
          </p:nvPr>
        </p:nvSpPr>
        <p:spPr>
          <a:xfrm>
            <a:off x="11232572" y="6475112"/>
            <a:ext cx="768085" cy="365125"/>
          </a:xfrm>
          <a:prstGeom prst="rect">
            <a:avLst/>
          </a:prstGeom>
        </p:spPr>
        <p:txBody>
          <a:bodyPr anchor="ctr"/>
          <a:lstStyle>
            <a:lvl1pPr algn="r">
              <a:defRPr sz="600" b="0" i="0">
                <a:solidFill>
                  <a:schemeClr val="bg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fld id="{1617265F-C017-4C18-BA83-58780DBC817D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A1A2470-AEED-DA4D-BC4C-5AC0D0F09C24}"/>
              </a:ext>
            </a:extLst>
          </p:cNvPr>
          <p:cNvSpPr txBox="1"/>
          <p:nvPr userDrawn="1"/>
        </p:nvSpPr>
        <p:spPr>
          <a:xfrm>
            <a:off x="191346" y="6542180"/>
            <a:ext cx="152798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mr-IN" altLang="ja-JP" sz="600" b="0" i="0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Yu Gothic" charset="-128"/>
              </a:rPr>
              <a:t>(</a:t>
            </a:r>
            <a:r>
              <a:rPr kumimoji="1" lang="en-US" altLang="ja-JP" sz="600" b="0" i="0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 Bold" panose="020B0604030504040204" pitchFamily="34" charset="-128"/>
              </a:rPr>
              <a:t>C</a:t>
            </a:r>
            <a:r>
              <a:rPr kumimoji="1" lang="mr-IN" altLang="ja-JP" sz="600" b="0" i="0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Yu Gothic" charset="-128"/>
              </a:rPr>
              <a:t>)</a:t>
            </a:r>
            <a:r>
              <a:rPr kumimoji="1" lang="en-US" altLang="ja-JP" sz="600" b="0" i="0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50" charset="-128"/>
              </a:rPr>
              <a:t> 2019</a:t>
            </a:r>
            <a:r>
              <a:rPr kumimoji="1" lang="en-US" altLang="ja-JP" sz="600" b="0" i="0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 Bold" panose="020B0604030504040204" pitchFamily="34" charset="-128"/>
              </a:rPr>
              <a:t> Link</a:t>
            </a:r>
            <a:r>
              <a:rPr kumimoji="1" lang="en-US" altLang="ja-JP" sz="600" b="0" i="0" baseline="0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 Bold" panose="020B0604030504040204" pitchFamily="34" charset="-128"/>
              </a:rPr>
              <a:t> and Motivation Group</a:t>
            </a:r>
            <a:endParaRPr kumimoji="1" lang="ja-JP" altLang="en-US" sz="600" b="0" i="0" dirty="0">
              <a:solidFill>
                <a:schemeClr val="bg1">
                  <a:lumMod val="50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 Bold" panose="020B0604030504040204" pitchFamily="34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98ED6A74-B5A4-7B4E-A508-C8ACC90E2A81}"/>
              </a:ext>
            </a:extLst>
          </p:cNvPr>
          <p:cNvSpPr txBox="1"/>
          <p:nvPr userDrawn="1"/>
        </p:nvSpPr>
        <p:spPr>
          <a:xfrm>
            <a:off x="5505295" y="6408384"/>
            <a:ext cx="118141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350" b="0" i="0">
                <a:solidFill>
                  <a:schemeClr val="bg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Yu Gothic" charset="-128"/>
              </a:rPr>
              <a:t>＃</a:t>
            </a:r>
            <a:r>
              <a:rPr kumimoji="1" lang="en-US" altLang="ja-JP" sz="1350" b="0" i="0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Yu Gothic" charset="-128"/>
              </a:rPr>
              <a:t>THETEAM</a:t>
            </a:r>
            <a:endParaRPr kumimoji="1" lang="ja-JP" altLang="en-US" sz="1350" b="0" i="0" dirty="0">
              <a:solidFill>
                <a:schemeClr val="bg1">
                  <a:lumMod val="50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 Bold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47027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482">
          <p15:clr>
            <a:srgbClr val="FBAE40"/>
          </p15:clr>
        </p15:guide>
        <p15:guide id="4" orient="horz" pos="2205">
          <p15:clr>
            <a:srgbClr val="FBAE40"/>
          </p15:clr>
        </p15:guide>
        <p15:guide id="5">
          <p15:clr>
            <a:srgbClr val="FBAE40"/>
          </p15:clr>
        </p15:guide>
        <p15:guide id="6" pos="6804">
          <p15:clr>
            <a:srgbClr val="FBAE40"/>
          </p15:clr>
        </p15:guide>
        <p15:guide id="10" pos="87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E147477F-C125-F04C-9C16-DAE641AD3846}"/>
              </a:ext>
            </a:extLst>
          </p:cNvPr>
          <p:cNvSpPr/>
          <p:nvPr userDrawn="1"/>
        </p:nvSpPr>
        <p:spPr>
          <a:xfrm rot="10800000" flipH="1" flipV="1">
            <a:off x="108859" y="87086"/>
            <a:ext cx="11974287" cy="6683828"/>
          </a:xfrm>
          <a:prstGeom prst="rect">
            <a:avLst/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grpSp>
        <p:nvGrpSpPr>
          <p:cNvPr id="7" name="グループ化 17">
            <a:extLst>
              <a:ext uri="{FF2B5EF4-FFF2-40B4-BE49-F238E27FC236}">
                <a16:creationId xmlns:a16="http://schemas.microsoft.com/office/drawing/2014/main" id="{F6C86240-44AB-E940-AAA4-D39EAAA7AC3D}"/>
              </a:ext>
            </a:extLst>
          </p:cNvPr>
          <p:cNvGrpSpPr/>
          <p:nvPr userDrawn="1"/>
        </p:nvGrpSpPr>
        <p:grpSpPr>
          <a:xfrm>
            <a:off x="-6865440" y="2059225"/>
            <a:ext cx="6300719" cy="2532357"/>
            <a:chOff x="2902409" y="1789940"/>
            <a:chExt cx="5579679" cy="2242560"/>
          </a:xfrm>
        </p:grpSpPr>
        <p:sp>
          <p:nvSpPr>
            <p:cNvPr id="8" name="角丸四角形 7">
              <a:extLst>
                <a:ext uri="{FF2B5EF4-FFF2-40B4-BE49-F238E27FC236}">
                  <a16:creationId xmlns:a16="http://schemas.microsoft.com/office/drawing/2014/main" id="{AB8C3EBE-493B-DE46-918B-D53352D33886}"/>
                </a:ext>
              </a:extLst>
            </p:cNvPr>
            <p:cNvSpPr/>
            <p:nvPr/>
          </p:nvSpPr>
          <p:spPr bwMode="auto">
            <a:xfrm>
              <a:off x="4226138" y="2337464"/>
              <a:ext cx="503618" cy="503618"/>
            </a:xfrm>
            <a:prstGeom prst="roundRect">
              <a:avLst/>
            </a:prstGeom>
            <a:solidFill>
              <a:srgbClr val="F5CBD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600" dirty="0">
                  <a:latin typeface="+mj-ea"/>
                  <a:ea typeface="+mj-ea"/>
                </a:rPr>
                <a:t>R245</a:t>
              </a:r>
            </a:p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600" dirty="0">
                  <a:latin typeface="+mj-ea"/>
                  <a:ea typeface="+mj-ea"/>
                </a:rPr>
                <a:t>G203</a:t>
              </a:r>
            </a:p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600" dirty="0">
                  <a:latin typeface="+mj-ea"/>
                  <a:ea typeface="+mj-ea"/>
                </a:rPr>
                <a:t>B209</a:t>
              </a:r>
              <a:endParaRPr lang="ja-JP" altLang="en-US" sz="600" dirty="0">
                <a:latin typeface="+mj-ea"/>
                <a:ea typeface="+mj-ea"/>
              </a:endParaRPr>
            </a:p>
          </p:txBody>
        </p:sp>
        <p:sp>
          <p:nvSpPr>
            <p:cNvPr id="9" name="角丸四角形 8">
              <a:extLst>
                <a:ext uri="{FF2B5EF4-FFF2-40B4-BE49-F238E27FC236}">
                  <a16:creationId xmlns:a16="http://schemas.microsoft.com/office/drawing/2014/main" id="{254EF6D6-8060-A743-9BFD-C0B0EBABC007}"/>
                </a:ext>
              </a:extLst>
            </p:cNvPr>
            <p:cNvSpPr/>
            <p:nvPr/>
          </p:nvSpPr>
          <p:spPr bwMode="auto">
            <a:xfrm>
              <a:off x="4940063" y="2337464"/>
              <a:ext cx="503618" cy="503618"/>
            </a:xfrm>
            <a:prstGeom prst="roundRect">
              <a:avLst/>
            </a:prstGeom>
            <a:solidFill>
              <a:srgbClr val="FCEDC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600" dirty="0">
                  <a:latin typeface="+mj-ea"/>
                  <a:ea typeface="+mj-ea"/>
                </a:rPr>
                <a:t>R252</a:t>
              </a:r>
            </a:p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600" dirty="0">
                  <a:latin typeface="+mj-ea"/>
                  <a:ea typeface="+mj-ea"/>
                </a:rPr>
                <a:t>G237</a:t>
              </a:r>
            </a:p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600" dirty="0">
                  <a:latin typeface="+mj-ea"/>
                  <a:ea typeface="+mj-ea"/>
                </a:rPr>
                <a:t>B196</a:t>
              </a:r>
              <a:endParaRPr lang="ja-JP" altLang="en-US" sz="600" dirty="0">
                <a:latin typeface="+mj-ea"/>
                <a:ea typeface="+mj-ea"/>
              </a:endParaRPr>
            </a:p>
          </p:txBody>
        </p:sp>
        <p:sp>
          <p:nvSpPr>
            <p:cNvPr id="10" name="角丸四角形 9">
              <a:extLst>
                <a:ext uri="{FF2B5EF4-FFF2-40B4-BE49-F238E27FC236}">
                  <a16:creationId xmlns:a16="http://schemas.microsoft.com/office/drawing/2014/main" id="{4884BC0E-A67D-E34C-AB4B-8C1AC93F05D7}"/>
                </a:ext>
              </a:extLst>
            </p:cNvPr>
            <p:cNvSpPr/>
            <p:nvPr/>
          </p:nvSpPr>
          <p:spPr bwMode="auto">
            <a:xfrm>
              <a:off x="4226138" y="2922410"/>
              <a:ext cx="503618" cy="503618"/>
            </a:xfrm>
            <a:prstGeom prst="roundRect">
              <a:avLst/>
            </a:prstGeom>
            <a:solidFill>
              <a:srgbClr val="EB95A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600" dirty="0">
                  <a:latin typeface="+mj-ea"/>
                  <a:ea typeface="+mj-ea"/>
                </a:rPr>
                <a:t>R235</a:t>
              </a:r>
            </a:p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600" dirty="0">
                  <a:latin typeface="+mj-ea"/>
                  <a:ea typeface="+mj-ea"/>
                </a:rPr>
                <a:t>G149</a:t>
              </a:r>
            </a:p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600" dirty="0">
                  <a:latin typeface="+mj-ea"/>
                  <a:ea typeface="+mj-ea"/>
                </a:rPr>
                <a:t>B161</a:t>
              </a:r>
              <a:endParaRPr lang="ja-JP" altLang="en-US" sz="600" dirty="0">
                <a:latin typeface="+mj-ea"/>
                <a:ea typeface="+mj-ea"/>
              </a:endParaRPr>
            </a:p>
          </p:txBody>
        </p:sp>
        <p:sp>
          <p:nvSpPr>
            <p:cNvPr id="11" name="角丸四角形 10">
              <a:extLst>
                <a:ext uri="{FF2B5EF4-FFF2-40B4-BE49-F238E27FC236}">
                  <a16:creationId xmlns:a16="http://schemas.microsoft.com/office/drawing/2014/main" id="{2DE38180-DA93-194A-95AA-A1C00317E41C}"/>
                </a:ext>
              </a:extLst>
            </p:cNvPr>
            <p:cNvSpPr/>
            <p:nvPr/>
          </p:nvSpPr>
          <p:spPr bwMode="auto">
            <a:xfrm>
              <a:off x="4940063" y="2922410"/>
              <a:ext cx="503618" cy="503618"/>
            </a:xfrm>
            <a:prstGeom prst="roundRect">
              <a:avLst/>
            </a:prstGeom>
            <a:solidFill>
              <a:srgbClr val="F9DB8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600" dirty="0">
                  <a:latin typeface="+mj-ea"/>
                  <a:ea typeface="+mj-ea"/>
                </a:rPr>
                <a:t>R249</a:t>
              </a:r>
            </a:p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600" dirty="0">
                  <a:latin typeface="+mj-ea"/>
                  <a:ea typeface="+mj-ea"/>
                </a:rPr>
                <a:t>G219</a:t>
              </a:r>
            </a:p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600" dirty="0">
                  <a:latin typeface="+mj-ea"/>
                  <a:ea typeface="+mj-ea"/>
                </a:rPr>
                <a:t>B135</a:t>
              </a:r>
              <a:endParaRPr lang="ja-JP" altLang="en-US" sz="600" dirty="0">
                <a:latin typeface="+mj-ea"/>
                <a:ea typeface="+mj-ea"/>
              </a:endParaRPr>
            </a:p>
          </p:txBody>
        </p:sp>
        <p:sp>
          <p:nvSpPr>
            <p:cNvPr id="12" name="角丸四角形 11">
              <a:extLst>
                <a:ext uri="{FF2B5EF4-FFF2-40B4-BE49-F238E27FC236}">
                  <a16:creationId xmlns:a16="http://schemas.microsoft.com/office/drawing/2014/main" id="{8998E61B-4783-F344-B708-5A07E74BE117}"/>
                </a:ext>
              </a:extLst>
            </p:cNvPr>
            <p:cNvSpPr/>
            <p:nvPr/>
          </p:nvSpPr>
          <p:spPr bwMode="auto">
            <a:xfrm>
              <a:off x="5653987" y="2922408"/>
              <a:ext cx="503618" cy="503618"/>
            </a:xfrm>
            <a:prstGeom prst="roundRect">
              <a:avLst/>
            </a:prstGeom>
            <a:solidFill>
              <a:srgbClr val="9ED0E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600" dirty="0">
                  <a:latin typeface="+mj-ea"/>
                  <a:ea typeface="+mj-ea"/>
                </a:rPr>
                <a:t>R158</a:t>
              </a:r>
            </a:p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600" dirty="0">
                  <a:latin typeface="+mj-ea"/>
                  <a:ea typeface="+mj-ea"/>
                </a:rPr>
                <a:t>G208</a:t>
              </a:r>
            </a:p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600" dirty="0">
                  <a:latin typeface="+mj-ea"/>
                  <a:ea typeface="+mj-ea"/>
                </a:rPr>
                <a:t>B226</a:t>
              </a:r>
              <a:endParaRPr lang="ja-JP" altLang="en-US" sz="600" dirty="0">
                <a:latin typeface="+mj-ea"/>
                <a:ea typeface="+mj-ea"/>
              </a:endParaRPr>
            </a:p>
          </p:txBody>
        </p:sp>
        <p:sp>
          <p:nvSpPr>
            <p:cNvPr id="16" name="角丸四角形 15">
              <a:extLst>
                <a:ext uri="{FF2B5EF4-FFF2-40B4-BE49-F238E27FC236}">
                  <a16:creationId xmlns:a16="http://schemas.microsoft.com/office/drawing/2014/main" id="{8954A676-5D65-EB4B-8804-E9372F73AD6F}"/>
                </a:ext>
              </a:extLst>
            </p:cNvPr>
            <p:cNvSpPr/>
            <p:nvPr/>
          </p:nvSpPr>
          <p:spPr bwMode="auto">
            <a:xfrm>
              <a:off x="4226138" y="3528882"/>
              <a:ext cx="503618" cy="503618"/>
            </a:xfrm>
            <a:prstGeom prst="roundRect">
              <a:avLst/>
            </a:prstGeom>
            <a:solidFill>
              <a:srgbClr val="D7294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600" dirty="0">
                  <a:latin typeface="+mj-ea"/>
                  <a:ea typeface="+mj-ea"/>
                </a:rPr>
                <a:t>R215</a:t>
              </a:r>
            </a:p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600" dirty="0">
                  <a:latin typeface="+mj-ea"/>
                  <a:ea typeface="+mj-ea"/>
                </a:rPr>
                <a:t>G41</a:t>
              </a:r>
            </a:p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600" dirty="0">
                  <a:latin typeface="+mj-ea"/>
                  <a:ea typeface="+mj-ea"/>
                </a:rPr>
                <a:t>B66</a:t>
              </a:r>
              <a:endParaRPr lang="ja-JP" altLang="en-US" sz="600" dirty="0">
                <a:latin typeface="+mj-ea"/>
                <a:ea typeface="+mj-ea"/>
              </a:endParaRPr>
            </a:p>
          </p:txBody>
        </p:sp>
        <p:sp>
          <p:nvSpPr>
            <p:cNvPr id="17" name="角丸四角形 16">
              <a:extLst>
                <a:ext uri="{FF2B5EF4-FFF2-40B4-BE49-F238E27FC236}">
                  <a16:creationId xmlns:a16="http://schemas.microsoft.com/office/drawing/2014/main" id="{ADE68476-CD12-CB48-BA4A-2FFEAA866997}"/>
                </a:ext>
              </a:extLst>
            </p:cNvPr>
            <p:cNvSpPr/>
            <p:nvPr/>
          </p:nvSpPr>
          <p:spPr bwMode="auto">
            <a:xfrm>
              <a:off x="4940063" y="3528882"/>
              <a:ext cx="503618" cy="503618"/>
            </a:xfrm>
            <a:prstGeom prst="roundRect">
              <a:avLst/>
            </a:prstGeom>
            <a:solidFill>
              <a:srgbClr val="F3B70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600" dirty="0">
                  <a:latin typeface="+mj-ea"/>
                  <a:ea typeface="+mj-ea"/>
                </a:rPr>
                <a:t>R243</a:t>
              </a:r>
            </a:p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600" dirty="0">
                  <a:latin typeface="+mj-ea"/>
                  <a:ea typeface="+mj-ea"/>
                </a:rPr>
                <a:t>G183</a:t>
              </a:r>
            </a:p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600" dirty="0">
                  <a:latin typeface="+mj-ea"/>
                  <a:ea typeface="+mj-ea"/>
                </a:rPr>
                <a:t>B13</a:t>
              </a:r>
              <a:endParaRPr lang="ja-JP" altLang="en-US" sz="600" dirty="0">
                <a:latin typeface="+mj-ea"/>
                <a:ea typeface="+mj-ea"/>
              </a:endParaRPr>
            </a:p>
          </p:txBody>
        </p:sp>
        <p:sp>
          <p:nvSpPr>
            <p:cNvPr id="18" name="角丸四角形 17">
              <a:extLst>
                <a:ext uri="{FF2B5EF4-FFF2-40B4-BE49-F238E27FC236}">
                  <a16:creationId xmlns:a16="http://schemas.microsoft.com/office/drawing/2014/main" id="{B78577E3-FB08-5342-BF91-303A59F13E9C}"/>
                </a:ext>
              </a:extLst>
            </p:cNvPr>
            <p:cNvSpPr/>
            <p:nvPr/>
          </p:nvSpPr>
          <p:spPr bwMode="auto">
            <a:xfrm>
              <a:off x="5653987" y="3528881"/>
              <a:ext cx="503618" cy="503618"/>
            </a:xfrm>
            <a:prstGeom prst="roundRect">
              <a:avLst/>
            </a:prstGeom>
            <a:solidFill>
              <a:srgbClr val="3BA1C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600" dirty="0">
                  <a:latin typeface="+mj-ea"/>
                  <a:ea typeface="+mj-ea"/>
                </a:rPr>
                <a:t>R59</a:t>
              </a:r>
            </a:p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600" dirty="0">
                  <a:latin typeface="+mj-ea"/>
                  <a:ea typeface="+mj-ea"/>
                </a:rPr>
                <a:t>G161</a:t>
              </a:r>
            </a:p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600" dirty="0">
                  <a:latin typeface="+mj-ea"/>
                  <a:ea typeface="+mj-ea"/>
                </a:rPr>
                <a:t>B197</a:t>
              </a:r>
              <a:endParaRPr lang="ja-JP" altLang="en-US" sz="600" dirty="0">
                <a:latin typeface="+mj-ea"/>
                <a:ea typeface="+mj-ea"/>
              </a:endParaRPr>
            </a:p>
          </p:txBody>
        </p:sp>
        <p:sp>
          <p:nvSpPr>
            <p:cNvPr id="19" name="角丸四角形 18">
              <a:extLst>
                <a:ext uri="{FF2B5EF4-FFF2-40B4-BE49-F238E27FC236}">
                  <a16:creationId xmlns:a16="http://schemas.microsoft.com/office/drawing/2014/main" id="{82807461-FA97-7C49-8FBC-BE9C05A9E4C2}"/>
                </a:ext>
              </a:extLst>
            </p:cNvPr>
            <p:cNvSpPr/>
            <p:nvPr/>
          </p:nvSpPr>
          <p:spPr bwMode="auto">
            <a:xfrm>
              <a:off x="6931917" y="2337463"/>
              <a:ext cx="503618" cy="503618"/>
            </a:xfrm>
            <a:prstGeom prst="roundRect">
              <a:avLst/>
            </a:prstGeom>
            <a:solidFill>
              <a:srgbClr val="E0E0E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600" dirty="0">
                  <a:latin typeface="+mj-ea"/>
                  <a:ea typeface="+mj-ea"/>
                </a:rPr>
                <a:t>R224</a:t>
              </a:r>
            </a:p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600" dirty="0">
                  <a:latin typeface="+mj-ea"/>
                  <a:ea typeface="+mj-ea"/>
                </a:rPr>
                <a:t>G224</a:t>
              </a:r>
            </a:p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600" dirty="0">
                  <a:latin typeface="+mj-ea"/>
                  <a:ea typeface="+mj-ea"/>
                </a:rPr>
                <a:t>B224</a:t>
              </a:r>
              <a:endParaRPr lang="ja-JP" altLang="en-US" sz="600" dirty="0">
                <a:latin typeface="+mj-ea"/>
                <a:ea typeface="+mj-ea"/>
              </a:endParaRPr>
            </a:p>
          </p:txBody>
        </p:sp>
        <p:sp>
          <p:nvSpPr>
            <p:cNvPr id="20" name="角丸四角形 19">
              <a:extLst>
                <a:ext uri="{FF2B5EF4-FFF2-40B4-BE49-F238E27FC236}">
                  <a16:creationId xmlns:a16="http://schemas.microsoft.com/office/drawing/2014/main" id="{EC075663-B0D8-5A4F-87C8-8CEAB44297F8}"/>
                </a:ext>
              </a:extLst>
            </p:cNvPr>
            <p:cNvSpPr/>
            <p:nvPr/>
          </p:nvSpPr>
          <p:spPr bwMode="auto">
            <a:xfrm>
              <a:off x="6931917" y="2922408"/>
              <a:ext cx="503618" cy="503618"/>
            </a:xfrm>
            <a:prstGeom prst="roundRect">
              <a:avLst/>
            </a:prstGeom>
            <a:solidFill>
              <a:srgbClr val="C0C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600" dirty="0">
                  <a:latin typeface="+mj-ea"/>
                  <a:ea typeface="+mj-ea"/>
                </a:rPr>
                <a:t>R192</a:t>
              </a:r>
            </a:p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600" dirty="0">
                  <a:latin typeface="+mj-ea"/>
                  <a:ea typeface="+mj-ea"/>
                </a:rPr>
                <a:t>G192</a:t>
              </a:r>
            </a:p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600" dirty="0">
                  <a:latin typeface="+mj-ea"/>
                  <a:ea typeface="+mj-ea"/>
                </a:rPr>
                <a:t>B192</a:t>
              </a:r>
              <a:endParaRPr lang="ja-JP" altLang="en-US" sz="600" dirty="0">
                <a:latin typeface="+mj-ea"/>
                <a:ea typeface="+mj-ea"/>
              </a:endParaRPr>
            </a:p>
          </p:txBody>
        </p:sp>
        <p:sp>
          <p:nvSpPr>
            <p:cNvPr id="21" name="角丸四角形 20">
              <a:extLst>
                <a:ext uri="{FF2B5EF4-FFF2-40B4-BE49-F238E27FC236}">
                  <a16:creationId xmlns:a16="http://schemas.microsoft.com/office/drawing/2014/main" id="{27B5082A-BD3B-1646-9B98-FF130D5A34CD}"/>
                </a:ext>
              </a:extLst>
            </p:cNvPr>
            <p:cNvSpPr/>
            <p:nvPr/>
          </p:nvSpPr>
          <p:spPr bwMode="auto">
            <a:xfrm>
              <a:off x="5653987" y="2337464"/>
              <a:ext cx="503616" cy="503616"/>
            </a:xfrm>
            <a:prstGeom prst="roundRect">
              <a:avLst/>
            </a:prstGeom>
            <a:solidFill>
              <a:srgbClr val="CCE6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600" dirty="0">
                  <a:latin typeface="+mj-ea"/>
                  <a:ea typeface="+mj-ea"/>
                </a:rPr>
                <a:t>R204</a:t>
              </a:r>
            </a:p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600" dirty="0">
                  <a:latin typeface="+mj-ea"/>
                  <a:ea typeface="+mj-ea"/>
                </a:rPr>
                <a:t>G230</a:t>
              </a:r>
            </a:p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600" dirty="0">
                  <a:latin typeface="+mj-ea"/>
                  <a:ea typeface="+mj-ea"/>
                </a:rPr>
                <a:t>B244</a:t>
              </a:r>
            </a:p>
          </p:txBody>
        </p:sp>
        <p:sp>
          <p:nvSpPr>
            <p:cNvPr id="22" name="角丸四角形 21">
              <a:extLst>
                <a:ext uri="{FF2B5EF4-FFF2-40B4-BE49-F238E27FC236}">
                  <a16:creationId xmlns:a16="http://schemas.microsoft.com/office/drawing/2014/main" id="{30AF4FA0-1D74-3147-B933-9891282B371F}"/>
                </a:ext>
              </a:extLst>
            </p:cNvPr>
            <p:cNvSpPr/>
            <p:nvPr/>
          </p:nvSpPr>
          <p:spPr bwMode="auto">
            <a:xfrm>
              <a:off x="6931917" y="3528879"/>
              <a:ext cx="503618" cy="503618"/>
            </a:xfrm>
            <a:prstGeom prst="roundRect">
              <a:avLst/>
            </a:prstGeom>
            <a:solidFill>
              <a:srgbClr val="808080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600" dirty="0">
                  <a:latin typeface="+mj-ea"/>
                  <a:ea typeface="+mj-ea"/>
                </a:rPr>
                <a:t>R128</a:t>
              </a:r>
            </a:p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600" dirty="0">
                  <a:latin typeface="+mj-ea"/>
                  <a:ea typeface="+mj-ea"/>
                </a:rPr>
                <a:t>G128</a:t>
              </a:r>
            </a:p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600" dirty="0">
                  <a:latin typeface="+mj-ea"/>
                  <a:ea typeface="+mj-ea"/>
                </a:rPr>
                <a:t>B128</a:t>
              </a:r>
              <a:endParaRPr lang="ja-JP" altLang="en-US" sz="600" dirty="0">
                <a:latin typeface="+mj-ea"/>
                <a:ea typeface="+mj-ea"/>
              </a:endParaRPr>
            </a:p>
          </p:txBody>
        </p:sp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2440C6BE-11A7-3147-92D5-42D1DD2E70E9}"/>
                </a:ext>
              </a:extLst>
            </p:cNvPr>
            <p:cNvSpPr/>
            <p:nvPr/>
          </p:nvSpPr>
          <p:spPr bwMode="auto">
            <a:xfrm>
              <a:off x="4226138" y="1789940"/>
              <a:ext cx="1931467" cy="32040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900" dirty="0">
                  <a:latin typeface="+mj-ea"/>
                  <a:ea typeface="+mj-ea"/>
                </a:rPr>
                <a:t>「有彩色」</a:t>
              </a:r>
              <a:endParaRPr lang="en-US" altLang="ja-JP" sz="900" dirty="0">
                <a:latin typeface="+mj-ea"/>
                <a:ea typeface="+mj-ea"/>
              </a:endParaRPr>
            </a:p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900" dirty="0">
                  <a:latin typeface="+mj-ea"/>
                  <a:ea typeface="+mj-ea"/>
                </a:rPr>
                <a:t>コンテンツの意味を強調するために色付けする</a:t>
              </a:r>
            </a:p>
          </p:txBody>
        </p: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BF3C15F1-5B8A-164B-960C-C67EB64B635C}"/>
                </a:ext>
              </a:extLst>
            </p:cNvPr>
            <p:cNvCxnSpPr/>
            <p:nvPr/>
          </p:nvCxnSpPr>
          <p:spPr bwMode="auto">
            <a:xfrm flipV="1">
              <a:off x="4226139" y="2185163"/>
              <a:ext cx="1931465" cy="1"/>
            </a:xfrm>
            <a:prstGeom prst="line">
              <a:avLst/>
            </a:prstGeom>
            <a:solidFill>
              <a:srgbClr val="CCECFF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B14C60E6-4565-EC4C-8785-BA5E72251245}"/>
                </a:ext>
              </a:extLst>
            </p:cNvPr>
            <p:cNvSpPr/>
            <p:nvPr/>
          </p:nvSpPr>
          <p:spPr bwMode="auto">
            <a:xfrm>
              <a:off x="6217992" y="1789940"/>
              <a:ext cx="1931467" cy="32040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900" dirty="0">
                  <a:latin typeface="+mj-ea"/>
                  <a:ea typeface="+mj-ea"/>
                </a:rPr>
                <a:t>「無彩色」</a:t>
              </a:r>
              <a:endParaRPr lang="en-US" altLang="ja-JP" sz="900" dirty="0">
                <a:latin typeface="+mj-ea"/>
                <a:ea typeface="+mj-ea"/>
              </a:endParaRPr>
            </a:p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900" dirty="0">
                  <a:latin typeface="+mj-ea"/>
                  <a:ea typeface="+mj-ea"/>
                </a:rPr>
                <a:t>見やすさのために色付けする</a:t>
              </a:r>
            </a:p>
          </p:txBody>
        </p: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1BEB22AD-7247-8944-BA61-FC78CA7F5F51}"/>
                </a:ext>
              </a:extLst>
            </p:cNvPr>
            <p:cNvCxnSpPr/>
            <p:nvPr/>
          </p:nvCxnSpPr>
          <p:spPr bwMode="auto">
            <a:xfrm>
              <a:off x="6931917" y="2185162"/>
              <a:ext cx="503618" cy="1"/>
            </a:xfrm>
            <a:prstGeom prst="line">
              <a:avLst/>
            </a:prstGeom>
            <a:solidFill>
              <a:srgbClr val="CCECFF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C4C40CA0-8760-3F49-B75F-78E006CAB271}"/>
                </a:ext>
              </a:extLst>
            </p:cNvPr>
            <p:cNvCxnSpPr/>
            <p:nvPr/>
          </p:nvCxnSpPr>
          <p:spPr bwMode="auto">
            <a:xfrm>
              <a:off x="4029075" y="2337463"/>
              <a:ext cx="0" cy="503618"/>
            </a:xfrm>
            <a:prstGeom prst="line">
              <a:avLst/>
            </a:prstGeom>
            <a:solidFill>
              <a:srgbClr val="CCECFF"/>
            </a:solidFill>
            <a:ln w="9525" cap="flat" cmpd="sng" algn="ctr">
              <a:solidFill>
                <a:srgbClr val="96969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98CD0479-7A07-AF44-A3F6-B24A75EAA726}"/>
                </a:ext>
              </a:extLst>
            </p:cNvPr>
            <p:cNvSpPr/>
            <p:nvPr/>
          </p:nvSpPr>
          <p:spPr bwMode="auto">
            <a:xfrm>
              <a:off x="2902409" y="2429071"/>
              <a:ext cx="931958" cy="32040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900" dirty="0">
                  <a:latin typeface="+mj-ea"/>
                  <a:ea typeface="+mj-ea"/>
                </a:rPr>
                <a:t>「極薄色」</a:t>
              </a:r>
              <a:endParaRPr lang="en-US" altLang="ja-JP" sz="900" dirty="0">
                <a:latin typeface="+mj-ea"/>
                <a:ea typeface="+mj-ea"/>
              </a:endParaRPr>
            </a:p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900" dirty="0">
                  <a:latin typeface="+mj-ea"/>
                  <a:ea typeface="+mj-ea"/>
                </a:rPr>
                <a:t>ある程度</a:t>
              </a:r>
              <a:endParaRPr lang="en-US" altLang="ja-JP" sz="900" dirty="0">
                <a:latin typeface="+mj-ea"/>
                <a:ea typeface="+mj-ea"/>
              </a:endParaRPr>
            </a:p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900" dirty="0">
                  <a:latin typeface="+mj-ea"/>
                  <a:ea typeface="+mj-ea"/>
                </a:rPr>
                <a:t>意識させる箇所に使う</a:t>
              </a:r>
            </a:p>
          </p:txBody>
        </p:sp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96FAAA7A-2FCF-4C4C-A4BE-FE89B60C44F8}"/>
                </a:ext>
              </a:extLst>
            </p:cNvPr>
            <p:cNvCxnSpPr/>
            <p:nvPr/>
          </p:nvCxnSpPr>
          <p:spPr bwMode="auto">
            <a:xfrm>
              <a:off x="4029075" y="2922410"/>
              <a:ext cx="0" cy="503618"/>
            </a:xfrm>
            <a:prstGeom prst="line">
              <a:avLst/>
            </a:prstGeom>
            <a:solidFill>
              <a:srgbClr val="CCECFF"/>
            </a:solidFill>
            <a:ln w="9525" cap="flat" cmpd="sng" algn="ctr">
              <a:solidFill>
                <a:srgbClr val="96969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F8B6E474-1DB6-F14F-BA48-1DCF2156259B}"/>
                </a:ext>
              </a:extLst>
            </p:cNvPr>
            <p:cNvSpPr/>
            <p:nvPr/>
          </p:nvSpPr>
          <p:spPr bwMode="auto">
            <a:xfrm>
              <a:off x="2902409" y="3014018"/>
              <a:ext cx="931958" cy="32040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900" dirty="0">
                  <a:latin typeface="+mj-ea"/>
                  <a:ea typeface="+mj-ea"/>
                </a:rPr>
                <a:t>「基本色」</a:t>
              </a:r>
              <a:endParaRPr lang="en-US" altLang="ja-JP" sz="900" dirty="0">
                <a:latin typeface="+mj-ea"/>
                <a:ea typeface="+mj-ea"/>
              </a:endParaRPr>
            </a:p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900" dirty="0">
                  <a:latin typeface="+mj-ea"/>
                  <a:ea typeface="+mj-ea"/>
                </a:rPr>
                <a:t>見出しや</a:t>
              </a:r>
              <a:endParaRPr lang="en-US" altLang="ja-JP" sz="900" dirty="0">
                <a:latin typeface="+mj-ea"/>
                <a:ea typeface="+mj-ea"/>
              </a:endParaRPr>
            </a:p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900" dirty="0">
                  <a:latin typeface="+mj-ea"/>
                  <a:ea typeface="+mj-ea"/>
                </a:rPr>
                <a:t>注目させる箇所に使う</a:t>
              </a:r>
            </a:p>
          </p:txBody>
        </p:sp>
        <p:cxnSp>
          <p:nvCxnSpPr>
            <p:cNvPr id="31" name="直線コネクタ 30">
              <a:extLst>
                <a:ext uri="{FF2B5EF4-FFF2-40B4-BE49-F238E27FC236}">
                  <a16:creationId xmlns:a16="http://schemas.microsoft.com/office/drawing/2014/main" id="{6EAEDEE6-BC3C-DB4B-99AD-E6699EE3B8E2}"/>
                </a:ext>
              </a:extLst>
            </p:cNvPr>
            <p:cNvCxnSpPr/>
            <p:nvPr/>
          </p:nvCxnSpPr>
          <p:spPr bwMode="auto">
            <a:xfrm>
              <a:off x="4029075" y="3528029"/>
              <a:ext cx="0" cy="503618"/>
            </a:xfrm>
            <a:prstGeom prst="line">
              <a:avLst/>
            </a:prstGeom>
            <a:solidFill>
              <a:srgbClr val="CCECFF"/>
            </a:solidFill>
            <a:ln w="9525" cap="flat" cmpd="sng" algn="ctr">
              <a:solidFill>
                <a:srgbClr val="96969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70EA7A5E-62B2-9949-8B7A-A21136DC87F2}"/>
                </a:ext>
              </a:extLst>
            </p:cNvPr>
            <p:cNvSpPr/>
            <p:nvPr/>
          </p:nvSpPr>
          <p:spPr bwMode="auto">
            <a:xfrm>
              <a:off x="2902409" y="3619637"/>
              <a:ext cx="931958" cy="32040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900" dirty="0">
                  <a:latin typeface="+mj-ea"/>
                  <a:ea typeface="+mj-ea"/>
                </a:rPr>
                <a:t>「強調色」</a:t>
              </a:r>
              <a:endParaRPr lang="en-US" altLang="ja-JP" sz="900" dirty="0">
                <a:latin typeface="+mj-ea"/>
                <a:ea typeface="+mj-ea"/>
              </a:endParaRPr>
            </a:p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900" dirty="0">
                  <a:latin typeface="+mj-ea"/>
                  <a:ea typeface="+mj-ea"/>
                </a:rPr>
                <a:t>特に</a:t>
              </a:r>
              <a:endParaRPr lang="en-US" altLang="ja-JP" sz="900" dirty="0">
                <a:latin typeface="+mj-ea"/>
                <a:ea typeface="+mj-ea"/>
              </a:endParaRPr>
            </a:p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900" dirty="0">
                  <a:latin typeface="+mj-ea"/>
                  <a:ea typeface="+mj-ea"/>
                </a:rPr>
                <a:t>注目させる箇所に使う</a:t>
              </a:r>
            </a:p>
          </p:txBody>
        </p:sp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B9A04622-A2FA-4240-BE97-BD617F3DC680}"/>
                </a:ext>
              </a:extLst>
            </p:cNvPr>
            <p:cNvSpPr/>
            <p:nvPr/>
          </p:nvSpPr>
          <p:spPr bwMode="auto">
            <a:xfrm>
              <a:off x="7550130" y="2429071"/>
              <a:ext cx="931958" cy="32040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900" dirty="0">
                  <a:latin typeface="+mj-ea"/>
                  <a:ea typeface="+mj-ea"/>
                </a:rPr>
                <a:t>明るさ</a:t>
              </a:r>
              <a:r>
                <a:rPr lang="en-US" altLang="ja-JP" sz="900" dirty="0">
                  <a:latin typeface="+mj-ea"/>
                  <a:ea typeface="+mj-ea"/>
                </a:rPr>
                <a:t>(L</a:t>
              </a:r>
              <a:r>
                <a:rPr lang="ja-JP" altLang="en-US" sz="900" dirty="0">
                  <a:latin typeface="+mj-ea"/>
                  <a:ea typeface="+mj-ea"/>
                </a:rPr>
                <a:t>値</a:t>
              </a:r>
              <a:r>
                <a:rPr lang="en-US" altLang="ja-JP" sz="900" dirty="0">
                  <a:latin typeface="+mj-ea"/>
                  <a:ea typeface="+mj-ea"/>
                </a:rPr>
                <a:t>)</a:t>
              </a:r>
            </a:p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900" dirty="0">
                  <a:latin typeface="+mj-ea"/>
                  <a:ea typeface="+mj-ea"/>
                </a:rPr>
                <a:t>224</a:t>
              </a:r>
              <a:endParaRPr lang="ja-JP" altLang="en-US" sz="900" dirty="0">
                <a:latin typeface="+mj-ea"/>
                <a:ea typeface="+mj-ea"/>
              </a:endParaRPr>
            </a:p>
          </p:txBody>
        </p:sp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A98D6B50-D120-5245-888B-C0C2F1053395}"/>
                </a:ext>
              </a:extLst>
            </p:cNvPr>
            <p:cNvSpPr/>
            <p:nvPr/>
          </p:nvSpPr>
          <p:spPr bwMode="auto">
            <a:xfrm>
              <a:off x="7550130" y="3014018"/>
              <a:ext cx="931958" cy="32040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900" dirty="0">
                  <a:latin typeface="+mj-ea"/>
                  <a:ea typeface="+mj-ea"/>
                </a:rPr>
                <a:t>明るさ</a:t>
              </a:r>
              <a:r>
                <a:rPr lang="en-US" altLang="ja-JP" sz="900" dirty="0">
                  <a:latin typeface="+mj-ea"/>
                  <a:ea typeface="+mj-ea"/>
                </a:rPr>
                <a:t>(L</a:t>
              </a:r>
              <a:r>
                <a:rPr lang="ja-JP" altLang="en-US" sz="900" dirty="0">
                  <a:latin typeface="+mj-ea"/>
                  <a:ea typeface="+mj-ea"/>
                </a:rPr>
                <a:t>値</a:t>
              </a:r>
              <a:r>
                <a:rPr lang="en-US" altLang="ja-JP" sz="900" dirty="0">
                  <a:latin typeface="+mj-ea"/>
                  <a:ea typeface="+mj-ea"/>
                </a:rPr>
                <a:t>)</a:t>
              </a:r>
            </a:p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900" dirty="0">
                  <a:latin typeface="+mj-ea"/>
                  <a:ea typeface="+mj-ea"/>
                </a:rPr>
                <a:t>192</a:t>
              </a:r>
              <a:endParaRPr lang="ja-JP" altLang="en-US" sz="900" dirty="0">
                <a:latin typeface="+mj-ea"/>
                <a:ea typeface="+mj-ea"/>
              </a:endParaRPr>
            </a:p>
          </p:txBody>
        </p:sp>
        <p:sp>
          <p:nvSpPr>
            <p:cNvPr id="35" name="正方形/長方形 34">
              <a:extLst>
                <a:ext uri="{FF2B5EF4-FFF2-40B4-BE49-F238E27FC236}">
                  <a16:creationId xmlns:a16="http://schemas.microsoft.com/office/drawing/2014/main" id="{857A2CDE-02DE-8F49-BB6A-842622617AE8}"/>
                </a:ext>
              </a:extLst>
            </p:cNvPr>
            <p:cNvSpPr/>
            <p:nvPr/>
          </p:nvSpPr>
          <p:spPr bwMode="auto">
            <a:xfrm>
              <a:off x="7550130" y="3619637"/>
              <a:ext cx="931958" cy="32040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900" dirty="0">
                  <a:latin typeface="+mj-ea"/>
                  <a:ea typeface="+mj-ea"/>
                </a:rPr>
                <a:t>明るさ</a:t>
              </a:r>
              <a:r>
                <a:rPr lang="en-US" altLang="ja-JP" sz="900" dirty="0">
                  <a:latin typeface="+mj-ea"/>
                  <a:ea typeface="+mj-ea"/>
                </a:rPr>
                <a:t>(L</a:t>
              </a:r>
              <a:r>
                <a:rPr lang="ja-JP" altLang="en-US" sz="900" dirty="0">
                  <a:latin typeface="+mj-ea"/>
                  <a:ea typeface="+mj-ea"/>
                </a:rPr>
                <a:t>値</a:t>
              </a:r>
              <a:r>
                <a:rPr lang="en-US" altLang="ja-JP" sz="900" dirty="0">
                  <a:latin typeface="+mj-ea"/>
                  <a:ea typeface="+mj-ea"/>
                </a:rPr>
                <a:t>)</a:t>
              </a:r>
            </a:p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900" dirty="0">
                  <a:latin typeface="+mj-ea"/>
                  <a:ea typeface="+mj-ea"/>
                </a:rPr>
                <a:t>128</a:t>
              </a:r>
              <a:endParaRPr lang="ja-JP" altLang="en-US" sz="900" dirty="0">
                <a:latin typeface="+mj-ea"/>
                <a:ea typeface="+mj-ea"/>
              </a:endParaRPr>
            </a:p>
          </p:txBody>
        </p:sp>
      </p:grpSp>
      <p:sp>
        <p:nvSpPr>
          <p:cNvPr id="15" name="スライド番号プレースホルダー 2"/>
          <p:cNvSpPr>
            <a:spLocks noGrp="1"/>
          </p:cNvSpPr>
          <p:nvPr>
            <p:ph type="sldNum" sz="quarter" idx="10"/>
          </p:nvPr>
        </p:nvSpPr>
        <p:spPr>
          <a:xfrm>
            <a:off x="11232572" y="6475112"/>
            <a:ext cx="768085" cy="365125"/>
          </a:xfrm>
          <a:prstGeom prst="rect">
            <a:avLst/>
          </a:prstGeom>
        </p:spPr>
        <p:txBody>
          <a:bodyPr anchor="ctr"/>
          <a:lstStyle>
            <a:lvl1pPr algn="r">
              <a:defRPr sz="600" b="0" i="0">
                <a:solidFill>
                  <a:schemeClr val="bg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fld id="{1617265F-C017-4C18-BA83-58780DBC817D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A1A2470-AEED-DA4D-BC4C-5AC0D0F09C24}"/>
              </a:ext>
            </a:extLst>
          </p:cNvPr>
          <p:cNvSpPr txBox="1"/>
          <p:nvPr userDrawn="1"/>
        </p:nvSpPr>
        <p:spPr>
          <a:xfrm>
            <a:off x="191346" y="6542180"/>
            <a:ext cx="152798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mr-IN" altLang="ja-JP" sz="600" b="0" i="0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Yu Gothic" charset="-128"/>
              </a:rPr>
              <a:t>(</a:t>
            </a:r>
            <a:r>
              <a:rPr kumimoji="1" lang="en-US" altLang="ja-JP" sz="600" b="0" i="0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 Bold" panose="020B0604030504040204" pitchFamily="34" charset="-128"/>
              </a:rPr>
              <a:t>C</a:t>
            </a:r>
            <a:r>
              <a:rPr kumimoji="1" lang="mr-IN" altLang="ja-JP" sz="600" b="0" i="0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Yu Gothic" charset="-128"/>
              </a:rPr>
              <a:t>)</a:t>
            </a:r>
            <a:r>
              <a:rPr kumimoji="1" lang="en-US" altLang="ja-JP" sz="600" b="0" i="0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50" charset="-128"/>
              </a:rPr>
              <a:t> 2019</a:t>
            </a:r>
            <a:r>
              <a:rPr kumimoji="1" lang="en-US" altLang="ja-JP" sz="600" b="0" i="0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 Bold" panose="020B0604030504040204" pitchFamily="34" charset="-128"/>
              </a:rPr>
              <a:t> Link</a:t>
            </a:r>
            <a:r>
              <a:rPr kumimoji="1" lang="en-US" altLang="ja-JP" sz="600" b="0" i="0" baseline="0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 Bold" panose="020B0604030504040204" pitchFamily="34" charset="-128"/>
              </a:rPr>
              <a:t> and Motivation Group</a:t>
            </a:r>
            <a:endParaRPr kumimoji="1" lang="ja-JP" altLang="en-US" sz="600" b="0" i="0" dirty="0">
              <a:solidFill>
                <a:schemeClr val="bg1">
                  <a:lumMod val="50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 Bold" panose="020B0604030504040204" pitchFamily="34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98ED6A74-B5A4-7B4E-A508-C8ACC90E2A81}"/>
              </a:ext>
            </a:extLst>
          </p:cNvPr>
          <p:cNvSpPr txBox="1"/>
          <p:nvPr userDrawn="1"/>
        </p:nvSpPr>
        <p:spPr>
          <a:xfrm>
            <a:off x="5505295" y="6408384"/>
            <a:ext cx="118141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350" b="0" i="0">
                <a:solidFill>
                  <a:schemeClr val="bg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Yu Gothic" charset="-128"/>
              </a:rPr>
              <a:t>＃</a:t>
            </a:r>
            <a:r>
              <a:rPr kumimoji="1" lang="en-US" altLang="ja-JP" sz="1350" b="0" i="0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Yu Gothic" charset="-128"/>
              </a:rPr>
              <a:t>THETEAM</a:t>
            </a:r>
            <a:endParaRPr kumimoji="1" lang="ja-JP" altLang="en-US" sz="1350" b="0" i="0" dirty="0">
              <a:solidFill>
                <a:schemeClr val="bg1">
                  <a:lumMod val="50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 Bold" panose="020B0604030504040204" pitchFamily="34" charset="-128"/>
            </a:endParaRPr>
          </a:p>
        </p:txBody>
      </p:sp>
      <p:sp>
        <p:nvSpPr>
          <p:cNvPr id="37" name="テキスト プレースホルダー 2">
            <a:extLst>
              <a:ext uri="{FF2B5EF4-FFF2-40B4-BE49-F238E27FC236}">
                <a16:creationId xmlns:a16="http://schemas.microsoft.com/office/drawing/2014/main" id="{BE6554D2-61AB-7C4C-A032-EE491B0F8D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55690" y="200126"/>
            <a:ext cx="10080625" cy="636587"/>
          </a:xfrm>
          <a:prstGeom prst="rect">
            <a:avLst/>
          </a:prstGeom>
        </p:spPr>
        <p:txBody>
          <a:bodyPr anchor="t"/>
          <a:lstStyle>
            <a:lvl1pPr marL="0" indent="0" algn="ctr">
              <a:buFontTx/>
              <a:buNone/>
              <a:defRPr sz="2100" b="1" i="0">
                <a:solidFill>
                  <a:srgbClr val="323434"/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</a:lstStyle>
          <a:p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038303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482">
          <p15:clr>
            <a:srgbClr val="FBAE40"/>
          </p15:clr>
        </p15:guide>
        <p15:guide id="4" orient="horz" pos="2205">
          <p15:clr>
            <a:srgbClr val="FBAE40"/>
          </p15:clr>
        </p15:guide>
        <p15:guide id="5">
          <p15:clr>
            <a:srgbClr val="FBAE40"/>
          </p15:clr>
        </p15:guide>
        <p15:guide id="6" pos="6804">
          <p15:clr>
            <a:srgbClr val="FBAE40"/>
          </p15:clr>
        </p15:guide>
        <p15:guide id="10" pos="87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bg>
      <p:bgPr>
        <a:solidFill>
          <a:srgbClr val="E1E1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00653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本文（白紙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EA678BA-4972-5344-860D-5B40508FE9DB}"/>
              </a:ext>
            </a:extLst>
          </p:cNvPr>
          <p:cNvSpPr/>
          <p:nvPr userDrawn="1"/>
        </p:nvSpPr>
        <p:spPr>
          <a:xfrm>
            <a:off x="96573" y="92765"/>
            <a:ext cx="11998859" cy="6672470"/>
          </a:xfrm>
          <a:prstGeom prst="rect">
            <a:avLst/>
          </a:prstGeom>
          <a:noFill/>
          <a:ln w="19050">
            <a:solidFill>
              <a:srgbClr val="3234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22023019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本文（白紙）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81632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65921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661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images.pexels.com/photos/1307929/pexels-photo-1307929.jpeg?auto=compress&amp;cs=tinysrgb&amp;dpr=2&amp;h=650&amp;w=94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683" y="-8938"/>
            <a:ext cx="12240683" cy="688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2762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ayako-shimizu\Desktop\sky-3149114_1920.jpg"/>
          <p:cNvPicPr>
            <a:picLocks noChangeAspect="1" noChangeArrowheads="1"/>
          </p:cNvPicPr>
          <p:nvPr userDrawn="1"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5339" cy="755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正方形/長方形 12"/>
          <p:cNvSpPr/>
          <p:nvPr userDrawn="1"/>
        </p:nvSpPr>
        <p:spPr>
          <a:xfrm>
            <a:off x="-768763" y="-315416"/>
            <a:ext cx="13729525" cy="8497039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1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セクション見出し"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yako-shimizu\Desktop\ArtSummit0315+.png">
            <a:extLst>
              <a:ext uri="{FF2B5EF4-FFF2-40B4-BE49-F238E27FC236}">
                <a16:creationId xmlns:a16="http://schemas.microsoft.com/office/drawing/2014/main" id="{CBF39B0F-9371-D36D-67BA-65B68B25698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25" b="67973"/>
          <a:stretch/>
        </p:blipFill>
        <p:spPr bwMode="auto">
          <a:xfrm>
            <a:off x="5423925" y="164637"/>
            <a:ext cx="7048032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3053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yako-shimizu\Desktop\prairie-679014_1920.jp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4" r="766" b="13090"/>
          <a:stretch/>
        </p:blipFill>
        <p:spPr bwMode="auto">
          <a:xfrm>
            <a:off x="1" y="1"/>
            <a:ext cx="12432704" cy="685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正方形/長方形 11"/>
          <p:cNvSpPr/>
          <p:nvPr userDrawn="1"/>
        </p:nvSpPr>
        <p:spPr>
          <a:xfrm>
            <a:off x="0" y="-15391"/>
            <a:ext cx="12432704" cy="6871275"/>
          </a:xfrm>
          <a:prstGeom prst="rect">
            <a:avLst/>
          </a:prstGeom>
          <a:solidFill>
            <a:srgbClr val="FFFF00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</p:spTree>
    <p:extLst>
      <p:ext uri="{BB962C8B-B14F-4D97-AF65-F5344CB8AC3E}">
        <p14:creationId xmlns:p14="http://schemas.microsoft.com/office/powerpoint/2010/main" val="20498752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yako-shimizu\Desktop\★WEST★\★案件\★顧客別\ア）アートリホーム\プロジェクト資料\スライド\climb-2125148_192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14" y="-1"/>
            <a:ext cx="12204313" cy="813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0276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8543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F41BF63-43AA-0A76-0928-E2ACF227E9B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E9FD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pic>
        <p:nvPicPr>
          <p:cNvPr id="2" name="Picture 2" descr="株式会社日東社">
            <a:extLst>
              <a:ext uri="{FF2B5EF4-FFF2-40B4-BE49-F238E27FC236}">
                <a16:creationId xmlns:a16="http://schemas.microsoft.com/office/drawing/2014/main" id="{7A06E7C2-67F5-082B-E563-C355564F85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31" y="-28773"/>
            <a:ext cx="2905761" cy="71688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B0F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ノアインドアステージのロゴ">
            <a:extLst>
              <a:ext uri="{FF2B5EF4-FFF2-40B4-BE49-F238E27FC236}">
                <a16:creationId xmlns:a16="http://schemas.microsoft.com/office/drawing/2014/main" id="{AE4194FC-F125-082D-F4C9-0C1C91E3FE5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61"/>
          <a:stretch/>
        </p:blipFill>
        <p:spPr bwMode="auto">
          <a:xfrm>
            <a:off x="9168345" y="133751"/>
            <a:ext cx="2780631" cy="541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2344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ayako-shimizu\Desktop\trekking-245311_1280.jp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42" t="11845" r="10642" b="11845"/>
          <a:stretch/>
        </p:blipFill>
        <p:spPr bwMode="auto">
          <a:xfrm>
            <a:off x="-2592730" y="-1136046"/>
            <a:ext cx="15952505" cy="913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8224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ayako-shimizu\Desktop\trekking-245311_1280.jp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42" t="11845" r="10642" b="11845"/>
          <a:stretch/>
        </p:blipFill>
        <p:spPr bwMode="auto">
          <a:xfrm>
            <a:off x="-2592730" y="-1136046"/>
            <a:ext cx="15952505" cy="913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 userDrawn="1"/>
        </p:nvSpPr>
        <p:spPr>
          <a:xfrm>
            <a:off x="-144694" y="-31784"/>
            <a:ext cx="12481387" cy="6871275"/>
          </a:xfrm>
          <a:prstGeom prst="rect">
            <a:avLst/>
          </a:prstGeom>
          <a:solidFill>
            <a:srgbClr val="1E9FD2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</p:spTree>
    <p:extLst>
      <p:ext uri="{BB962C8B-B14F-4D97-AF65-F5344CB8AC3E}">
        <p14:creationId xmlns:p14="http://schemas.microsoft.com/office/powerpoint/2010/main" val="14451330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ayako-shimizu\Desktop\trekking-245311_1280.jp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42" t="11845" r="10642" b="11845"/>
          <a:stretch/>
        </p:blipFill>
        <p:spPr bwMode="auto">
          <a:xfrm>
            <a:off x="-2592730" y="-1136046"/>
            <a:ext cx="15952505" cy="913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 userDrawn="1"/>
        </p:nvSpPr>
        <p:spPr>
          <a:xfrm>
            <a:off x="-144694" y="-31784"/>
            <a:ext cx="12481387" cy="6871275"/>
          </a:xfrm>
          <a:prstGeom prst="rect">
            <a:avLst/>
          </a:prstGeom>
          <a:solidFill>
            <a:srgbClr val="1E9FD2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5" name="二等辺三角形 4"/>
          <p:cNvSpPr/>
          <p:nvPr userDrawn="1"/>
        </p:nvSpPr>
        <p:spPr>
          <a:xfrm rot="3856438">
            <a:off x="2723150" y="-4061080"/>
            <a:ext cx="6745713" cy="14135605"/>
          </a:xfrm>
          <a:prstGeom prst="triangle">
            <a:avLst/>
          </a:prstGeom>
          <a:solidFill>
            <a:srgbClr val="FFFFFF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</p:spTree>
    <p:extLst>
      <p:ext uri="{BB962C8B-B14F-4D97-AF65-F5344CB8AC3E}">
        <p14:creationId xmlns:p14="http://schemas.microsoft.com/office/powerpoint/2010/main" val="21443178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ayako-shimizu\Desktop\trekking-245311_1280.jp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42" t="11845" r="10642" b="11845"/>
          <a:stretch/>
        </p:blipFill>
        <p:spPr bwMode="auto">
          <a:xfrm>
            <a:off x="-2592730" y="-1136046"/>
            <a:ext cx="15952505" cy="913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 userDrawn="1"/>
        </p:nvSpPr>
        <p:spPr>
          <a:xfrm>
            <a:off x="-144694" y="-31784"/>
            <a:ext cx="12481387" cy="6871275"/>
          </a:xfrm>
          <a:prstGeom prst="rect">
            <a:avLst/>
          </a:prstGeom>
          <a:solidFill>
            <a:srgbClr val="1E9FD2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2" name="正方形/長方形 1"/>
          <p:cNvSpPr/>
          <p:nvPr userDrawn="1"/>
        </p:nvSpPr>
        <p:spPr>
          <a:xfrm>
            <a:off x="0" y="1604798"/>
            <a:ext cx="12336693" cy="3648405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</p:spTree>
    <p:extLst>
      <p:ext uri="{BB962C8B-B14F-4D97-AF65-F5344CB8AC3E}">
        <p14:creationId xmlns:p14="http://schemas.microsoft.com/office/powerpoint/2010/main" val="16293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lat-lay Photography of Present Boxe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10"/>
            <a:ext cx="12192000" cy="685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正方形/長方形 1"/>
          <p:cNvSpPr>
            <a:spLocks noChangeArrowheads="1"/>
          </p:cNvSpPr>
          <p:nvPr userDrawn="1"/>
        </p:nvSpPr>
        <p:spPr bwMode="auto">
          <a:xfrm>
            <a:off x="554183" y="937091"/>
            <a:ext cx="11083636" cy="5756272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txBody>
          <a:bodyPr/>
          <a:lstStyle>
            <a:lvl1pPr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9879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ayako-shimizu\Desktop\trekking-245311_1280.jp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42" t="11845" r="10642" b="11845"/>
          <a:stretch/>
        </p:blipFill>
        <p:spPr bwMode="auto">
          <a:xfrm>
            <a:off x="-2592730" y="-1136046"/>
            <a:ext cx="15952505" cy="913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 userDrawn="1"/>
        </p:nvSpPr>
        <p:spPr>
          <a:xfrm>
            <a:off x="-144694" y="-31784"/>
            <a:ext cx="12481387" cy="6871275"/>
          </a:xfrm>
          <a:prstGeom prst="rect">
            <a:avLst/>
          </a:prstGeom>
          <a:solidFill>
            <a:srgbClr val="FFFFFF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</p:spTree>
    <p:extLst>
      <p:ext uri="{BB962C8B-B14F-4D97-AF65-F5344CB8AC3E}">
        <p14:creationId xmlns:p14="http://schemas.microsoft.com/office/powerpoint/2010/main" val="12884577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ayako-shimizu\Desktop\trekking-245311_1280.jp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42" t="11845" r="10642" b="11845"/>
          <a:stretch/>
        </p:blipFill>
        <p:spPr bwMode="auto">
          <a:xfrm>
            <a:off x="-2592730" y="-1136046"/>
            <a:ext cx="15952505" cy="913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6442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-144694" y="-343632"/>
            <a:ext cx="12481387" cy="7558403"/>
          </a:xfrm>
          <a:prstGeom prst="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4" name="円/楕円 3"/>
          <p:cNvSpPr/>
          <p:nvPr userDrawn="1"/>
        </p:nvSpPr>
        <p:spPr>
          <a:xfrm>
            <a:off x="-863066" y="-941190"/>
            <a:ext cx="1838735" cy="183873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pic>
        <p:nvPicPr>
          <p:cNvPr id="9" name="Picture 3" descr="C:\Users\ayako-shimizu\Desktop\ArtSummit0315+.png">
            <a:extLst>
              <a:ext uri="{FF2B5EF4-FFF2-40B4-BE49-F238E27FC236}">
                <a16:creationId xmlns:a16="http://schemas.microsoft.com/office/drawing/2014/main" id="{EBDE7C33-2E41-48E0-88CA-5F609B6E33D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25" b="67973"/>
          <a:stretch/>
        </p:blipFill>
        <p:spPr bwMode="auto">
          <a:xfrm>
            <a:off x="5423925" y="164637"/>
            <a:ext cx="7048032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6161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-144694" y="-31784"/>
            <a:ext cx="12481387" cy="6871275"/>
          </a:xfrm>
          <a:prstGeom prst="rect">
            <a:avLst/>
          </a:prstGeom>
          <a:solidFill>
            <a:srgbClr val="1E9FD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4" name="円/楕円 3"/>
          <p:cNvSpPr/>
          <p:nvPr userDrawn="1"/>
        </p:nvSpPr>
        <p:spPr>
          <a:xfrm>
            <a:off x="-863066" y="-941190"/>
            <a:ext cx="1838735" cy="183873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</p:spTree>
    <p:extLst>
      <p:ext uri="{BB962C8B-B14F-4D97-AF65-F5344CB8AC3E}">
        <p14:creationId xmlns:p14="http://schemas.microsoft.com/office/powerpoint/2010/main" val="7312052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-144694" y="-31784"/>
            <a:ext cx="12481387" cy="6871275"/>
          </a:xfrm>
          <a:prstGeom prst="rect">
            <a:avLst/>
          </a:prstGeom>
          <a:solidFill>
            <a:srgbClr val="1E9FD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pic>
        <p:nvPicPr>
          <p:cNvPr id="8" name="Picture 3" descr="C:\Users\ayako-shimizu\Desktop\ArtSummit0315+.png"/>
          <p:cNvPicPr>
            <a:picLocks noChangeAspect="1" noChangeArrowheads="1"/>
          </p:cNvPicPr>
          <p:nvPr userDrawn="1"/>
        </p:nvPicPr>
        <p:blipFill rotWithShape="1"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25" b="67973"/>
          <a:stretch/>
        </p:blipFill>
        <p:spPr bwMode="auto">
          <a:xfrm>
            <a:off x="5423925" y="164637"/>
            <a:ext cx="7048032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4857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-144694" y="-31784"/>
            <a:ext cx="12481387" cy="6871275"/>
          </a:xfrm>
          <a:prstGeom prst="rect">
            <a:avLst/>
          </a:prstGeom>
          <a:solidFill>
            <a:srgbClr val="1E9FD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</p:spTree>
    <p:extLst>
      <p:ext uri="{BB962C8B-B14F-4D97-AF65-F5344CB8AC3E}">
        <p14:creationId xmlns:p14="http://schemas.microsoft.com/office/powerpoint/2010/main" val="3134365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-144694" y="-31784"/>
            <a:ext cx="12481387" cy="6871275"/>
          </a:xfrm>
          <a:prstGeom prst="rect">
            <a:avLst/>
          </a:prstGeom>
          <a:solidFill>
            <a:srgbClr val="1E9FD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pic>
        <p:nvPicPr>
          <p:cNvPr id="1026" name="Picture 2" descr="C:\Users\ayako-shimizu\Desktop\ハテナの白抜きアイコン.png"/>
          <p:cNvPicPr>
            <a:picLocks noChangeAspect="1" noChangeArrowheads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462" y="65315"/>
            <a:ext cx="6677077" cy="667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7542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-144694" y="-31784"/>
            <a:ext cx="12481387" cy="6871275"/>
          </a:xfrm>
          <a:prstGeom prst="rect">
            <a:avLst/>
          </a:prstGeom>
          <a:solidFill>
            <a:srgbClr val="1E9FD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pic>
        <p:nvPicPr>
          <p:cNvPr id="1026" name="Picture 2" descr="C:\Users\ayako-shimizu\Desktop\ハテナの白抜きアイコン.png"/>
          <p:cNvPicPr>
            <a:picLocks noChangeAspect="1" noChangeArrowheads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769" y="356659"/>
            <a:ext cx="4227781" cy="422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7069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-144694" y="-31784"/>
            <a:ext cx="12481387" cy="6871275"/>
          </a:xfrm>
          <a:prstGeom prst="rect">
            <a:avLst/>
          </a:prstGeom>
          <a:solidFill>
            <a:srgbClr val="1E9FD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pic>
        <p:nvPicPr>
          <p:cNvPr id="4" name="Picture 2" descr="C:\Users\ayako-shimizu\Desktop\ビックリマークの白抜きアイコン　1.png"/>
          <p:cNvPicPr>
            <a:picLocks noChangeAspect="1" noChangeArrowheads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631" y="68627"/>
            <a:ext cx="6673765" cy="667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2890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-144694" y="-31784"/>
            <a:ext cx="12481387" cy="6871275"/>
          </a:xfrm>
          <a:prstGeom prst="rect">
            <a:avLst/>
          </a:prstGeom>
          <a:solidFill>
            <a:srgbClr val="1E9FD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pic>
        <p:nvPicPr>
          <p:cNvPr id="5" name="Picture 2" descr="C:\Users\ayako-shimizu\Desktop\ビックリマークの白抜きアイコン　1.png"/>
          <p:cNvPicPr>
            <a:picLocks noChangeAspect="1" noChangeArrowheads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120" y="356659"/>
            <a:ext cx="4227781" cy="422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762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lat-lay Photography of Present Boxe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10"/>
            <a:ext cx="12192000" cy="685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1397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-144694" y="-31784"/>
            <a:ext cx="12481387" cy="6871275"/>
          </a:xfrm>
          <a:prstGeom prst="rect">
            <a:avLst/>
          </a:prstGeom>
          <a:solidFill>
            <a:srgbClr val="FFFF9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pic>
        <p:nvPicPr>
          <p:cNvPr id="5" name="Picture 3" descr="C:\Users\ayako-shimizu\Desktop\ArtSummit0315+.png"/>
          <p:cNvPicPr>
            <a:picLocks noChangeAspect="1" noChangeArrowheads="1"/>
          </p:cNvPicPr>
          <p:nvPr userDrawn="1"/>
        </p:nvPicPr>
        <p:blipFill rotWithShape="1"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25" b="67973"/>
          <a:stretch/>
        </p:blipFill>
        <p:spPr bwMode="auto">
          <a:xfrm>
            <a:off x="-2544960" y="-1755576"/>
            <a:ext cx="7048032" cy="902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5765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 userDrawn="1"/>
        </p:nvSpPr>
        <p:spPr>
          <a:xfrm>
            <a:off x="-144694" y="-31784"/>
            <a:ext cx="12481387" cy="6871275"/>
          </a:xfrm>
          <a:prstGeom prst="rect">
            <a:avLst/>
          </a:prstGeom>
          <a:solidFill>
            <a:srgbClr val="1E9FD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pic>
        <p:nvPicPr>
          <p:cNvPr id="9" name="Picture 3" descr="C:\Users\ayako-shimizu\Desktop\ArtSummit0315+.png"/>
          <p:cNvPicPr>
            <a:picLocks noChangeAspect="1" noChangeArrowheads="1"/>
          </p:cNvPicPr>
          <p:nvPr userDrawn="1"/>
        </p:nvPicPr>
        <p:blipFill rotWithShape="1"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67" r="44725" b="33357"/>
          <a:stretch/>
        </p:blipFill>
        <p:spPr bwMode="auto">
          <a:xfrm>
            <a:off x="5423925" y="-45587"/>
            <a:ext cx="7048032" cy="729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3508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-144694" y="-31784"/>
            <a:ext cx="12481387" cy="6871275"/>
          </a:xfrm>
          <a:prstGeom prst="rect">
            <a:avLst/>
          </a:prstGeom>
          <a:solidFill>
            <a:srgbClr val="1E9FD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pic>
        <p:nvPicPr>
          <p:cNvPr id="11" name="Picture 3" descr="C:\Users\ayako-shimizu\Desktop\ArtSummit0315+.png"/>
          <p:cNvPicPr>
            <a:picLocks noChangeAspect="1" noChangeArrowheads="1"/>
          </p:cNvPicPr>
          <p:nvPr userDrawn="1"/>
        </p:nvPicPr>
        <p:blipFill rotWithShape="1"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56" r="44725" b="-1047"/>
          <a:stretch/>
        </p:blipFill>
        <p:spPr bwMode="auto">
          <a:xfrm>
            <a:off x="5456416" y="-45589"/>
            <a:ext cx="7048032" cy="735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6985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 userDrawn="1"/>
        </p:nvSpPr>
        <p:spPr>
          <a:xfrm>
            <a:off x="-144694" y="-31784"/>
            <a:ext cx="12481387" cy="6871275"/>
          </a:xfrm>
          <a:prstGeom prst="rect">
            <a:avLst/>
          </a:prstGeom>
          <a:solidFill>
            <a:srgbClr val="1E9FD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pic>
        <p:nvPicPr>
          <p:cNvPr id="7" name="Picture 3" descr="C:\Users\ayako-shimizu\Desktop\ArtSummit0315+.png"/>
          <p:cNvPicPr>
            <a:picLocks noChangeAspect="1" noChangeArrowheads="1"/>
          </p:cNvPicPr>
          <p:nvPr userDrawn="1"/>
        </p:nvPicPr>
        <p:blipFill rotWithShape="1"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67" r="44725" b="33357"/>
          <a:stretch/>
        </p:blipFill>
        <p:spPr bwMode="auto">
          <a:xfrm>
            <a:off x="3791744" y="-45587"/>
            <a:ext cx="7048032" cy="729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3699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yako-shimizu\Desktop\climbing-to-the-top-2125149_1920.jpg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" y="-38506"/>
            <a:ext cx="12186177" cy="812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正方形/長方形 5"/>
          <p:cNvSpPr/>
          <p:nvPr userDrawn="1"/>
        </p:nvSpPr>
        <p:spPr>
          <a:xfrm>
            <a:off x="-624747" y="-411429"/>
            <a:ext cx="13729525" cy="8497039"/>
          </a:xfrm>
          <a:prstGeom prst="rect">
            <a:avLst/>
          </a:prstGeom>
          <a:solidFill>
            <a:srgbClr val="CCECFF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6639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ayako-shimizu\Desktop\sky-3149114_1920.jpg"/>
          <p:cNvPicPr>
            <a:picLocks noChangeAspect="1" noChangeArrowheads="1"/>
          </p:cNvPicPr>
          <p:nvPr userDrawn="1"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5339" cy="755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正方形/長方形 12"/>
          <p:cNvSpPr/>
          <p:nvPr userDrawn="1"/>
        </p:nvSpPr>
        <p:spPr>
          <a:xfrm>
            <a:off x="-768763" y="-315416"/>
            <a:ext cx="13729525" cy="8497039"/>
          </a:xfrm>
          <a:prstGeom prst="rect">
            <a:avLst/>
          </a:prstGeom>
          <a:solidFill>
            <a:srgbClr val="CCECFF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2478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yako-shimizu\Desktop\prairie-679014_1920.jpg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6709" y="-315416"/>
            <a:ext cx="12865428" cy="832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正方形/長方形 11"/>
          <p:cNvSpPr/>
          <p:nvPr userDrawn="1"/>
        </p:nvSpPr>
        <p:spPr>
          <a:xfrm>
            <a:off x="0" y="-15391"/>
            <a:ext cx="12481387" cy="6871275"/>
          </a:xfrm>
          <a:prstGeom prst="rect">
            <a:avLst/>
          </a:prstGeom>
          <a:solidFill>
            <a:srgbClr val="FFFFFF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</p:spTree>
    <p:extLst>
      <p:ext uri="{BB962C8B-B14F-4D97-AF65-F5344CB8AC3E}">
        <p14:creationId xmlns:p14="http://schemas.microsoft.com/office/powerpoint/2010/main" val="31341006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2023/9/2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16555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2023/9/2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83145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ロゴ青_横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804135" y="108000"/>
            <a:ext cx="2267748" cy="432000"/>
          </a:xfrm>
          <a:prstGeom prst="rect">
            <a:avLst/>
          </a:prstGeom>
        </p:spPr>
      </p:pic>
      <p:sp>
        <p:nvSpPr>
          <p:cNvPr id="11" name="ホームベース 10"/>
          <p:cNvSpPr/>
          <p:nvPr userDrawn="1"/>
        </p:nvSpPr>
        <p:spPr>
          <a:xfrm>
            <a:off x="2" y="-24"/>
            <a:ext cx="8286767" cy="540000"/>
          </a:xfrm>
          <a:prstGeom prst="homePlate">
            <a:avLst>
              <a:gd name="adj" fmla="val 58383"/>
            </a:avLst>
          </a:prstGeom>
          <a:solidFill>
            <a:srgbClr val="00B9EF">
              <a:alpha val="95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333" dirty="0">
              <a:solidFill>
                <a:schemeClr val="bg1">
                  <a:lumMod val="50000"/>
                </a:schemeClr>
              </a:solidFill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sp>
        <p:nvSpPr>
          <p:cNvPr id="12" name="山形 11"/>
          <p:cNvSpPr/>
          <p:nvPr userDrawn="1"/>
        </p:nvSpPr>
        <p:spPr>
          <a:xfrm>
            <a:off x="8001014" y="-24"/>
            <a:ext cx="762005" cy="540000"/>
          </a:xfrm>
          <a:prstGeom prst="chevron">
            <a:avLst>
              <a:gd name="adj" fmla="val 58767"/>
            </a:avLst>
          </a:prstGeom>
          <a:solidFill>
            <a:srgbClr val="00B9EF">
              <a:alpha val="95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333" dirty="0">
              <a:solidFill>
                <a:schemeClr val="bg1">
                  <a:lumMod val="50000"/>
                </a:schemeClr>
              </a:solidFill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sp>
        <p:nvSpPr>
          <p:cNvPr id="13" name="山形 12"/>
          <p:cNvSpPr/>
          <p:nvPr userDrawn="1"/>
        </p:nvSpPr>
        <p:spPr>
          <a:xfrm>
            <a:off x="8477268" y="-24"/>
            <a:ext cx="762005" cy="540000"/>
          </a:xfrm>
          <a:prstGeom prst="chevron">
            <a:avLst>
              <a:gd name="adj" fmla="val 58767"/>
            </a:avLst>
          </a:prstGeom>
          <a:solidFill>
            <a:srgbClr val="00B9EF">
              <a:alpha val="95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333" dirty="0">
              <a:solidFill>
                <a:schemeClr val="bg1">
                  <a:lumMod val="50000"/>
                </a:schemeClr>
              </a:solidFill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43" y="0"/>
            <a:ext cx="12192043" cy="54000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Yu Gothic UI Semibold" pitchFamily="50" charset="-128"/>
                <a:ea typeface="Yu Gothic UI Semibold" pitchFamily="50" charset="-128"/>
              </a:defRPr>
            </a:lvl1pPr>
          </a:lstStyle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9239273" y="638132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D2D0C-6C20-4570-9498-68B8E290583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92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bet, black-and-white, casin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5107" y="-699458"/>
            <a:ext cx="13131800" cy="870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43707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00669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" t="2724" b="2724"/>
          <a:stretch/>
        </p:blipFill>
        <p:spPr bwMode="auto">
          <a:xfrm>
            <a:off x="6741781" y="5733257"/>
            <a:ext cx="5450219" cy="973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正方形/長方形 7"/>
          <p:cNvSpPr/>
          <p:nvPr userDrawn="1"/>
        </p:nvSpPr>
        <p:spPr>
          <a:xfrm>
            <a:off x="-167790" y="-987491"/>
            <a:ext cx="12406159" cy="8817600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</p:spTree>
    <p:extLst>
      <p:ext uri="{BB962C8B-B14F-4D97-AF65-F5344CB8AC3E}">
        <p14:creationId xmlns:p14="http://schemas.microsoft.com/office/powerpoint/2010/main" val="2168157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オープニン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6"/>
                    </a14:imgEffect>
                    <a14:imgEffect>
                      <a14:colorTemperature colorTemp="8200"/>
                    </a14:imgEffect>
                    <a14:imgEffect>
                      <a14:saturation sat="198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6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図プレースホルダー 8"/>
          <p:cNvSpPr>
            <a:spLocks noGrp="1"/>
          </p:cNvSpPr>
          <p:nvPr>
            <p:ph type="pic" sz="quarter" idx="10" hasCustomPrompt="1"/>
          </p:nvPr>
        </p:nvSpPr>
        <p:spPr>
          <a:xfrm>
            <a:off x="3898311" y="1680003"/>
            <a:ext cx="4395380" cy="3496555"/>
          </a:xfrm>
          <a:prstGeom prst="ellipse">
            <a:avLst/>
          </a:prstGeom>
          <a:blipFill dpi="0" rotWithShape="1">
            <a:blip r:embed="rId4">
              <a:alphaModFix amt="63000"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hotocopy trans="20000" detail="5"/>
                      </a14:imgEffect>
                    </a14:imgLayer>
                  </a14:imgProps>
                </a:ext>
              </a:extLst>
            </a:blip>
            <a:srcRect/>
            <a:tile tx="0" ty="-266700" sx="40000" sy="40000" flip="none" algn="tl"/>
          </a:blipFill>
          <a:effectLst>
            <a:softEdge rad="342900"/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1124333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426F-0EF1-49A6-AEF4-6A7A406A7371}" type="datetimeFigureOut">
              <a:rPr kumimoji="1" lang="ja-JP" altLang="en-US" smtClean="0"/>
              <a:t>2023/9/2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B1016-EE1B-4239-BF10-EEAEECF47E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7259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426F-0EF1-49A6-AEF4-6A7A406A7371}" type="datetimeFigureOut">
              <a:rPr kumimoji="1" lang="ja-JP" altLang="en-US" smtClean="0"/>
              <a:t>2023/9/2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B1016-EE1B-4239-BF10-EEAEECF47E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759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26" Type="http://schemas.openxmlformats.org/officeDocument/2006/relationships/slideLayout" Target="../slideLayouts/slideLayout58.xml"/><Relationship Id="rId3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53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5" Type="http://schemas.openxmlformats.org/officeDocument/2006/relationships/slideLayout" Target="../slideLayouts/slideLayout57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29" Type="http://schemas.openxmlformats.org/officeDocument/2006/relationships/slideLayout" Target="../slideLayouts/slideLayout61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56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55.xml"/><Relationship Id="rId28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slideLayout" Target="../slideLayouts/slideLayout54.xml"/><Relationship Id="rId27" Type="http://schemas.openxmlformats.org/officeDocument/2006/relationships/slideLayout" Target="../slideLayouts/slideLayout59.xml"/><Relationship Id="rId30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5426F-0EF1-49A6-AEF4-6A7A406A7371}" type="datetimeFigureOut">
              <a:rPr kumimoji="1" lang="ja-JP" altLang="en-US" smtClean="0"/>
              <a:t>2023/9/2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B1016-EE1B-4239-BF10-EEAEECF47E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7789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71" r:id="rId18"/>
    <p:sldLayoutId id="2147483715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7762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hf hdr="0" ftr="0" dt="0"/>
  <p:txStyles>
    <p:titleStyle>
      <a:lvl1pPr algn="ctr" defTabSz="685689" rtl="0" eaLnBrk="1" latinLnBrk="0" hangingPunct="1">
        <a:spcBef>
          <a:spcPct val="0"/>
        </a:spcBef>
        <a:buNone/>
        <a:defRPr kumimoji="1" sz="3225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</p:titleStyle>
    <p:bodyStyle>
      <a:lvl1pPr marL="257135" indent="-257135" algn="l" defTabSz="685689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  <a:lvl2pPr marL="557124" indent="-214279" algn="l" defTabSz="685689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11" indent="-171422" algn="l" defTabSz="685689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199957" indent="-171422" algn="l" defTabSz="685689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02" indent="-171422" algn="l" defTabSz="685689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47" indent="-171422" algn="l" defTabSz="685689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492" indent="-171422" algn="l" defTabSz="685689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37" indent="-171422" algn="l" defTabSz="685689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181" indent="-171422" algn="l" defTabSz="685689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689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45" algn="l" defTabSz="685689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89" algn="l" defTabSz="685689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34" algn="l" defTabSz="685689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80" algn="l" defTabSz="685689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26" algn="l" defTabSz="685689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69" algn="l" defTabSz="685689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14" algn="l" defTabSz="685689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58" algn="l" defTabSz="685689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accent5">
                <a:lumMod val="60000"/>
                <a:lumOff val="40000"/>
              </a:schemeClr>
            </a:gs>
            <a:gs pos="100000">
              <a:schemeClr val="bg2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2023/9/2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149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  <p:sldLayoutId id="2147483736" r:id="rId20"/>
    <p:sldLayoutId id="2147483737" r:id="rId21"/>
    <p:sldLayoutId id="2147483738" r:id="rId22"/>
    <p:sldLayoutId id="2147483739" r:id="rId23"/>
    <p:sldLayoutId id="2147483740" r:id="rId24"/>
    <p:sldLayoutId id="2147483741" r:id="rId25"/>
    <p:sldLayoutId id="2147483742" r:id="rId26"/>
    <p:sldLayoutId id="2147483743" r:id="rId27"/>
    <p:sldLayoutId id="2147483744" r:id="rId28"/>
    <p:sldLayoutId id="2147483745" r:id="rId29"/>
  </p:sldLayoutIdLst>
  <p:txStyles>
    <p:titleStyle>
      <a:lvl1pPr algn="ctr" defTabSz="1219108" rtl="0" eaLnBrk="1" latinLnBrk="0" hangingPunct="1">
        <a:spcBef>
          <a:spcPct val="0"/>
        </a:spcBef>
        <a:buNone/>
        <a:defRPr kumimoji="1"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66" indent="-457166" algn="l" defTabSz="1219108" rtl="0" eaLnBrk="1" latinLnBrk="0" hangingPunct="1">
        <a:spcBef>
          <a:spcPct val="20000"/>
        </a:spcBef>
        <a:buFont typeface="Arial" pitchFamily="34" charset="0"/>
        <a:buChar char="•"/>
        <a:defRPr kumimoji="1"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26" indent="-380973" algn="l" defTabSz="1219108" rtl="0" eaLnBrk="1" latinLnBrk="0" hangingPunct="1">
        <a:spcBef>
          <a:spcPct val="20000"/>
        </a:spcBef>
        <a:buFont typeface="Arial" pitchFamily="34" charset="0"/>
        <a:buChar char="–"/>
        <a:defRPr kumimoji="1"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85" indent="-304776" algn="l" defTabSz="1219108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40" indent="-304776" algn="l" defTabSz="1219108" rtl="0" eaLnBrk="1" latinLnBrk="0" hangingPunct="1">
        <a:spcBef>
          <a:spcPct val="20000"/>
        </a:spcBef>
        <a:buFont typeface="Arial" pitchFamily="34" charset="0"/>
        <a:buChar char="–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994" indent="-304776" algn="l" defTabSz="1219108" rtl="0" eaLnBrk="1" latinLnBrk="0" hangingPunct="1">
        <a:spcBef>
          <a:spcPct val="20000"/>
        </a:spcBef>
        <a:buFont typeface="Arial" pitchFamily="34" charset="0"/>
        <a:buChar char="»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548" indent="-304776" algn="l" defTabSz="1219108" rtl="0" eaLnBrk="1" latinLnBrk="0" hangingPunct="1">
        <a:spcBef>
          <a:spcPct val="20000"/>
        </a:spcBef>
        <a:buFont typeface="Arial" pitchFamily="34" charset="0"/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6" algn="l" defTabSz="1219108" rtl="0" eaLnBrk="1" latinLnBrk="0" hangingPunct="1">
        <a:spcBef>
          <a:spcPct val="20000"/>
        </a:spcBef>
        <a:buFont typeface="Arial" pitchFamily="34" charset="0"/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6" indent="-304776" algn="l" defTabSz="1219108" rtl="0" eaLnBrk="1" latinLnBrk="0" hangingPunct="1">
        <a:spcBef>
          <a:spcPct val="20000"/>
        </a:spcBef>
        <a:buFont typeface="Arial" pitchFamily="34" charset="0"/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6" algn="l" defTabSz="1219108" rtl="0" eaLnBrk="1" latinLnBrk="0" hangingPunct="1">
        <a:spcBef>
          <a:spcPct val="20000"/>
        </a:spcBef>
        <a:buFont typeface="Arial" pitchFamily="34" charset="0"/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219108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1219108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08" algn="l" defTabSz="1219108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1219108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1219108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1219108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6" algn="l" defTabSz="1219108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1219108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1219108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9.jpeg"/><Relationship Id="rId4" Type="http://schemas.openxmlformats.org/officeDocument/2006/relationships/image" Target="../media/image3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379B2FA0-4FBF-3E80-2641-A9CD064700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9" t="3541" b="13878"/>
          <a:stretch/>
        </p:blipFill>
        <p:spPr>
          <a:xfrm>
            <a:off x="-48683" y="-411426"/>
            <a:ext cx="6144683" cy="7617017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C42A1B35-846C-B95B-86E9-5A8385025AB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18" r="9061"/>
          <a:stretch/>
        </p:blipFill>
        <p:spPr>
          <a:xfrm>
            <a:off x="6090025" y="1"/>
            <a:ext cx="6229400" cy="7104267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7624214F-849E-843E-F346-BC0FA89DCDEC}"/>
              </a:ext>
            </a:extLst>
          </p:cNvPr>
          <p:cNvSpPr/>
          <p:nvPr/>
        </p:nvSpPr>
        <p:spPr>
          <a:xfrm>
            <a:off x="-1" y="1"/>
            <a:ext cx="12192001" cy="6981393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altLang="ja-JP" sz="5867" b="1" kern="0" dirty="0">
              <a:solidFill>
                <a:srgbClr val="5AA2A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コンテンツ プレースホルダ 2">
            <a:extLst>
              <a:ext uri="{FF2B5EF4-FFF2-40B4-BE49-F238E27FC236}">
                <a16:creationId xmlns:a16="http://schemas.microsoft.com/office/drawing/2014/main" id="{1051C0CF-C5B9-A4B1-1BB1-A0A49D36F175}"/>
              </a:ext>
            </a:extLst>
          </p:cNvPr>
          <p:cNvSpPr txBox="1">
            <a:spLocks/>
          </p:cNvSpPr>
          <p:nvPr/>
        </p:nvSpPr>
        <p:spPr>
          <a:xfrm>
            <a:off x="2199024" y="1540903"/>
            <a:ext cx="7593572" cy="1405693"/>
          </a:xfrm>
          <a:prstGeom prst="rect">
            <a:avLst/>
          </a:prstGeom>
        </p:spPr>
        <p:txBody>
          <a:bodyPr vert="horz" lIns="121920" tIns="60960" rIns="121920" bIns="60960" rtlCol="0" anchor="t">
            <a:normAutofit lnSpcReduction="10000"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77" indent="-457177" algn="ctr" defTabSz="1219139">
              <a:buNone/>
            </a:pPr>
            <a:r>
              <a:rPr lang="ja-JP" altLang="en-US" sz="8800" b="1" dirty="0">
                <a:solidFill>
                  <a:srgbClr val="5AA2AE">
                    <a:lumMod val="7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大西 潤</a:t>
            </a:r>
            <a:endParaRPr lang="en-US" altLang="ja-JP" dirty="0">
              <a:solidFill>
                <a:srgbClr val="5AA2AE">
                  <a:lumMod val="7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コンテンツ プレースホルダ 2">
            <a:extLst>
              <a:ext uri="{FF2B5EF4-FFF2-40B4-BE49-F238E27FC236}">
                <a16:creationId xmlns:a16="http://schemas.microsoft.com/office/drawing/2014/main" id="{05670896-1910-A8DB-0FD4-C1DDF9E1B9E8}"/>
              </a:ext>
            </a:extLst>
          </p:cNvPr>
          <p:cNvSpPr txBox="1">
            <a:spLocks/>
          </p:cNvSpPr>
          <p:nvPr/>
        </p:nvSpPr>
        <p:spPr>
          <a:xfrm>
            <a:off x="227854" y="3035435"/>
            <a:ext cx="5862625" cy="2543223"/>
          </a:xfrm>
          <a:prstGeom prst="rect">
            <a:avLst/>
          </a:prstGeom>
        </p:spPr>
        <p:txBody>
          <a:bodyPr vert="horz" lIns="121920" tIns="60960" rIns="121920" bIns="60960" rtlCol="0" anchor="t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77" indent="-457177" defTabSz="1219139">
              <a:buNone/>
            </a:pPr>
            <a:r>
              <a:rPr lang="en-US" altLang="ja-JP" sz="4000" b="1" dirty="0">
                <a:solidFill>
                  <a:srgbClr val="5AA2AE">
                    <a:lumMod val="7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4000" b="1" dirty="0">
                <a:solidFill>
                  <a:srgbClr val="5AA2AE">
                    <a:lumMod val="7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株</a:t>
            </a:r>
            <a:r>
              <a:rPr lang="en-US" altLang="ja-JP" sz="4000" b="1" dirty="0">
                <a:solidFill>
                  <a:srgbClr val="5AA2AE">
                    <a:lumMod val="7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4000" b="1" dirty="0">
                <a:solidFill>
                  <a:srgbClr val="5AA2AE">
                    <a:lumMod val="7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日東社 </a:t>
            </a:r>
            <a:endParaRPr lang="en-US" altLang="ja-JP" sz="4000" b="1" dirty="0">
              <a:solidFill>
                <a:srgbClr val="5AA2AE">
                  <a:lumMod val="7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57177" indent="-457177" defTabSz="1219139">
              <a:buNone/>
            </a:pPr>
            <a:r>
              <a:rPr lang="ja-JP" altLang="en-US" sz="4000" b="1" dirty="0">
                <a:solidFill>
                  <a:srgbClr val="5AA2AE">
                    <a:lumMod val="7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専務取締役 生産本部長</a:t>
            </a:r>
            <a:endParaRPr lang="en-US" altLang="ja-JP" sz="4000" b="1" dirty="0">
              <a:solidFill>
                <a:srgbClr val="5AA2AE">
                  <a:lumMod val="7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57177" indent="-457177" defTabSz="1219139">
              <a:buNone/>
            </a:pPr>
            <a:endParaRPr lang="ja-JP" altLang="en-US" b="1" dirty="0">
              <a:solidFill>
                <a:srgbClr val="5AA2AE">
                  <a:lumMod val="7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57177" indent="-457177" defTabSz="1219139">
              <a:buNone/>
            </a:pPr>
            <a:r>
              <a:rPr lang="ja-JP" altLang="en-US" b="1" dirty="0">
                <a:solidFill>
                  <a:srgbClr val="5AA2AE">
                    <a:lumMod val="7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ja-JP" altLang="en-US" sz="4000" b="1" dirty="0">
              <a:solidFill>
                <a:srgbClr val="5AA2AE">
                  <a:lumMod val="7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コンテンツ プレースホルダ 2">
            <a:extLst>
              <a:ext uri="{FF2B5EF4-FFF2-40B4-BE49-F238E27FC236}">
                <a16:creationId xmlns:a16="http://schemas.microsoft.com/office/drawing/2014/main" id="{703374A7-0695-A234-4695-8739A5978839}"/>
              </a:ext>
            </a:extLst>
          </p:cNvPr>
          <p:cNvSpPr txBox="1">
            <a:spLocks/>
          </p:cNvSpPr>
          <p:nvPr/>
        </p:nvSpPr>
        <p:spPr>
          <a:xfrm>
            <a:off x="6197985" y="3035435"/>
            <a:ext cx="5754665" cy="3503329"/>
          </a:xfrm>
          <a:prstGeom prst="rect">
            <a:avLst/>
          </a:prstGeom>
        </p:spPr>
        <p:txBody>
          <a:bodyPr vert="horz" lIns="121920" tIns="60960" rIns="121920" bIns="60960" rtlCol="0" anchor="t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77" indent="-457177" defTabSz="1219139">
              <a:buNone/>
            </a:pPr>
            <a:r>
              <a:rPr lang="ja-JP" altLang="en-US" sz="4000" b="1" dirty="0">
                <a:solidFill>
                  <a:srgbClr val="5AA2AE">
                    <a:lumMod val="7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ノアインドアステージ</a:t>
            </a:r>
            <a:r>
              <a:rPr lang="en-US" altLang="ja-JP" sz="4000" b="1" dirty="0">
                <a:solidFill>
                  <a:srgbClr val="5AA2AE">
                    <a:lumMod val="7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4000" b="1" dirty="0">
                <a:solidFill>
                  <a:srgbClr val="5AA2AE">
                    <a:lumMod val="7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株</a:t>
            </a:r>
            <a:r>
              <a:rPr lang="en-US" altLang="ja-JP" sz="4000" b="1" dirty="0">
                <a:solidFill>
                  <a:srgbClr val="5AA2AE">
                    <a:lumMod val="7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 </a:t>
            </a:r>
          </a:p>
          <a:p>
            <a:pPr marL="457177" indent="-457177" defTabSz="1219139">
              <a:buNone/>
            </a:pPr>
            <a:r>
              <a:rPr lang="ja-JP" altLang="en-US" sz="4000" b="1" dirty="0">
                <a:solidFill>
                  <a:srgbClr val="5AA2AE">
                    <a:lumMod val="7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取締役　社長室長</a:t>
            </a:r>
            <a:endParaRPr lang="en-US" altLang="ja-JP" sz="4000" b="1" dirty="0">
              <a:solidFill>
                <a:srgbClr val="5AA2AE">
                  <a:lumMod val="7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57177" indent="-457177" defTabSz="1219139">
              <a:buNone/>
            </a:pPr>
            <a:endParaRPr lang="en-US" altLang="ja-JP" b="1" dirty="0">
              <a:solidFill>
                <a:srgbClr val="5AA2AE">
                  <a:lumMod val="7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57177" indent="-457177" defTabSz="1219139">
              <a:buNone/>
            </a:pPr>
            <a:endParaRPr lang="en-US" altLang="ja-JP" sz="4000" dirty="0">
              <a:solidFill>
                <a:srgbClr val="5AA2AE">
                  <a:lumMod val="7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57177" indent="-457177" defTabSz="1219139">
              <a:buNone/>
            </a:pPr>
            <a:endParaRPr lang="en-US" altLang="ja-JP" sz="4000" dirty="0">
              <a:solidFill>
                <a:srgbClr val="5AA2AE">
                  <a:lumMod val="7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57177" indent="-457177" defTabSz="1219139">
              <a:buNone/>
            </a:pPr>
            <a:endParaRPr lang="en-US" altLang="ja-JP" sz="4000" dirty="0">
              <a:solidFill>
                <a:srgbClr val="5AA2AE">
                  <a:lumMod val="7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57177" indent="-457177" defTabSz="1219139">
              <a:buNone/>
            </a:pPr>
            <a:endParaRPr lang="en-US" altLang="ja-JP" sz="4000" dirty="0">
              <a:solidFill>
                <a:srgbClr val="5AA2AE">
                  <a:lumMod val="7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F37BAD6-3A78-2408-9C3F-00534BED3F28}"/>
              </a:ext>
            </a:extLst>
          </p:cNvPr>
          <p:cNvSpPr txBox="1"/>
          <p:nvPr/>
        </p:nvSpPr>
        <p:spPr>
          <a:xfrm>
            <a:off x="1043013" y="168127"/>
            <a:ext cx="3430747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2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267" b="1" i="0" u="none" strike="noStrike" kern="1200" cap="none" spc="8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41300">
                    <a:prstClr val="black">
                      <a:lumMod val="85000"/>
                      <a:lumOff val="15000"/>
                      <a:alpha val="40000"/>
                    </a:prstClr>
                  </a:glo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プロフィール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9979299-23A5-E448-C784-83E46544B6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7" y="83731"/>
            <a:ext cx="892515" cy="892515"/>
          </a:xfrm>
          <a:prstGeom prst="rect">
            <a:avLst/>
          </a:prstGeom>
          <a:effectLst>
            <a:glow rad="127000">
              <a:schemeClr val="accent6"/>
            </a:glow>
          </a:effectLst>
        </p:spPr>
      </p:pic>
    </p:spTree>
    <p:extLst>
      <p:ext uri="{BB962C8B-B14F-4D97-AF65-F5344CB8AC3E}">
        <p14:creationId xmlns:p14="http://schemas.microsoft.com/office/powerpoint/2010/main" val="3750211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1C44FB6-2E36-BDE2-9F5B-40E891305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1371" y="1076095"/>
            <a:ext cx="12260289" cy="4975097"/>
          </a:xfrm>
          <a:prstGeom prst="rect">
            <a:avLst/>
          </a:prstGeom>
          <a:solidFill>
            <a:schemeClr val="bg1">
              <a:alpha val="74902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prstClr val="black"/>
              </a:solidFill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34DB726D-9CD4-B4A4-3524-1DC35E4834B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16871" y="2492198"/>
            <a:ext cx="9578925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直線コネクタ 2">
            <a:extLst>
              <a:ext uri="{FF2B5EF4-FFF2-40B4-BE49-F238E27FC236}">
                <a16:creationId xmlns:a16="http://schemas.microsoft.com/office/drawing/2014/main" id="{C7F5359B-F25E-53C2-8ADE-347420DF515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16871" y="3720087"/>
            <a:ext cx="9578925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361CFE6-A19E-2244-C5C9-8C793B7D32EE}"/>
              </a:ext>
            </a:extLst>
          </p:cNvPr>
          <p:cNvSpPr/>
          <p:nvPr/>
        </p:nvSpPr>
        <p:spPr>
          <a:xfrm>
            <a:off x="1292487" y="2644478"/>
            <a:ext cx="9648018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ja-JP" altLang="en-US" sz="54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ノアインドアステージ　株式会社</a:t>
            </a:r>
            <a:endParaRPr lang="en-US" altLang="ja-JP" sz="5400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BB0C275-70F8-A795-AA1E-D0417F8FED4F}"/>
              </a:ext>
            </a:extLst>
          </p:cNvPr>
          <p:cNvSpPr/>
          <p:nvPr/>
        </p:nvSpPr>
        <p:spPr>
          <a:xfrm>
            <a:off x="1292487" y="4458070"/>
            <a:ext cx="9648018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ja-JP" altLang="en-US" sz="48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温故知新　</a:t>
            </a:r>
            <a:r>
              <a:rPr lang="en-US" altLang="ja-JP" sz="48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learning from the past</a:t>
            </a:r>
          </a:p>
        </p:txBody>
      </p:sp>
      <p:pic>
        <p:nvPicPr>
          <p:cNvPr id="1026" name="Picture 2" descr="ノアインドアステージ｜働きがいのある会社研究所（Great Place To Work® Institute Japan）">
            <a:extLst>
              <a:ext uri="{FF2B5EF4-FFF2-40B4-BE49-F238E27FC236}">
                <a16:creationId xmlns:a16="http://schemas.microsoft.com/office/drawing/2014/main" id="{091B1152-6748-C1B4-FB24-8ABE59A50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528" y="1335432"/>
            <a:ext cx="3570944" cy="98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547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テニススクール・ノア 情報サイト">
            <a:extLst>
              <a:ext uri="{FF2B5EF4-FFF2-40B4-BE49-F238E27FC236}">
                <a16:creationId xmlns:a16="http://schemas.microsoft.com/office/drawing/2014/main" id="{11F87197-DFA2-2079-0524-089B6163C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44" y="2128376"/>
            <a:ext cx="10489912" cy="353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7">
            <a:extLst>
              <a:ext uri="{FF2B5EF4-FFF2-40B4-BE49-F238E27FC236}">
                <a16:creationId xmlns:a16="http://schemas.microsoft.com/office/drawing/2014/main" id="{4717C9B1-FDB2-95C4-D2BE-84058C437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73" y="1162891"/>
            <a:ext cx="11191814" cy="5434461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txBody>
          <a:bodyPr vert="horz" wrap="square" lIns="84406" tIns="42203" rIns="84406" bIns="42203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 Bold" charset="-128"/>
              <a:ea typeface="Meiryo UI Bold" charset="-128"/>
              <a:cs typeface="Meiryo UI Bold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8133EE9-68D3-AFC7-4F55-05B3286337B5}"/>
              </a:ext>
            </a:extLst>
          </p:cNvPr>
          <p:cNvSpPr txBox="1"/>
          <p:nvPr/>
        </p:nvSpPr>
        <p:spPr>
          <a:xfrm>
            <a:off x="1055031" y="1412776"/>
            <a:ext cx="11737713" cy="5045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7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会社名　 ：ノアインドアステージ株式会社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27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設立　　　：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1980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年（昭和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55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年）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27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従業員数：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969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名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27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本社　　　：兵庫県姫路市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27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事業内容：テニス・バドミントンスクールの企画運営</a:t>
            </a:r>
          </a:p>
          <a:p>
            <a:pPr marL="0" marR="0" lvl="0" indent="0" algn="l" defTabSz="91427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　　　　　　 テニスイベント企画運営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27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　　　　　　 テニス用品販売　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83F5D78-D57F-B49E-E02B-0929B7C4186C}"/>
              </a:ext>
            </a:extLst>
          </p:cNvPr>
          <p:cNvSpPr txBox="1"/>
          <p:nvPr/>
        </p:nvSpPr>
        <p:spPr>
          <a:xfrm>
            <a:off x="1055031" y="164352"/>
            <a:ext cx="80906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2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8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41300">
                    <a:prstClr val="black">
                      <a:lumMod val="85000"/>
                      <a:lumOff val="15000"/>
                      <a:alpha val="40000"/>
                    </a:prstClr>
                  </a:glo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会社概要</a:t>
            </a:r>
            <a:r>
              <a:rPr kumimoji="1" lang="en-US" altLang="ja-JP" sz="4000" b="1" i="0" u="none" strike="noStrike" kern="1200" cap="none" spc="8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41300">
                    <a:prstClr val="black">
                      <a:lumMod val="85000"/>
                      <a:lumOff val="15000"/>
                      <a:alpha val="40000"/>
                    </a:prstClr>
                  </a:glo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</a:t>
            </a:r>
            <a:r>
              <a:rPr kumimoji="1" lang="ja-JP" altLang="en-US" sz="4000" b="1" i="0" u="none" strike="noStrike" kern="1200" cap="none" spc="8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41300">
                    <a:prstClr val="black">
                      <a:lumMod val="85000"/>
                      <a:lumOff val="15000"/>
                      <a:alpha val="40000"/>
                    </a:prstClr>
                  </a:glo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ノアインドアステージ</a:t>
            </a:r>
            <a:endParaRPr kumimoji="1" lang="en-US" altLang="ja-JP" sz="4000" b="1" i="0" u="none" strike="noStrike" kern="1200" cap="none" spc="80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41300">
                  <a:prstClr val="black">
                    <a:lumMod val="85000"/>
                    <a:lumOff val="15000"/>
                    <a:alpha val="40000"/>
                  </a:prstClr>
                </a:glow>
              </a:effectLst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1E449029-5D7D-FA0E-AF20-036B99ABDC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23" y="171706"/>
            <a:ext cx="706318" cy="706318"/>
          </a:xfrm>
          <a:prstGeom prst="rect">
            <a:avLst/>
          </a:prstGeom>
          <a:effectLst>
            <a:glow rad="127000">
              <a:srgbClr val="FFFF00"/>
            </a:glow>
          </a:effectLst>
        </p:spPr>
      </p:pic>
    </p:spTree>
    <p:extLst>
      <p:ext uri="{BB962C8B-B14F-4D97-AF65-F5344CB8AC3E}">
        <p14:creationId xmlns:p14="http://schemas.microsoft.com/office/powerpoint/2010/main" val="1851199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4E9D130-9BAE-9C27-6026-0AFADC00D252}"/>
              </a:ext>
            </a:extLst>
          </p:cNvPr>
          <p:cNvSpPr txBox="1"/>
          <p:nvPr/>
        </p:nvSpPr>
        <p:spPr>
          <a:xfrm>
            <a:off x="762946" y="915474"/>
            <a:ext cx="10670648" cy="3044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7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創造性と個性を育む</a:t>
            </a:r>
            <a:endParaRPr kumimoji="1" lang="en-US" altLang="ja-JP" sz="4400" b="1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27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テニスを通じて子どもたちが自ら考え、決断する力を養い、</a:t>
            </a:r>
            <a:endParaRPr kumimoji="1" lang="en-US" altLang="ja-JP" sz="36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27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創造性と個性を育む。世界を目指す選手に対して</a:t>
            </a:r>
            <a:endParaRPr kumimoji="1" lang="en-US" altLang="ja-JP" sz="3600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27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アカデミー校などの環境を整えている。</a:t>
            </a:r>
            <a:endParaRPr kumimoji="1" lang="ja-JP" altLang="en-US" sz="36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22059F0-3CFC-10BB-DFE2-D2EEF0C3C961}"/>
              </a:ext>
            </a:extLst>
          </p:cNvPr>
          <p:cNvSpPr txBox="1"/>
          <p:nvPr/>
        </p:nvSpPr>
        <p:spPr>
          <a:xfrm>
            <a:off x="1045692" y="166486"/>
            <a:ext cx="71897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2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spc="800" dirty="0">
                <a:solidFill>
                  <a:prstClr val="white"/>
                </a:solidFill>
                <a:effectLst>
                  <a:glow rad="241300">
                    <a:prstClr val="black">
                      <a:lumMod val="85000"/>
                      <a:lumOff val="15000"/>
                      <a:alpha val="40000"/>
                    </a:prstClr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</a:t>
            </a:r>
            <a:r>
              <a:rPr kumimoji="1" lang="en-US" altLang="ja-JP" sz="4000" b="1" i="0" u="none" strike="noStrike" kern="1200" cap="none" spc="8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41300">
                    <a:prstClr val="black">
                      <a:lumMod val="85000"/>
                      <a:lumOff val="15000"/>
                      <a:alpha val="40000"/>
                    </a:prstClr>
                  </a:glo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</a:t>
            </a:r>
            <a:r>
              <a:rPr kumimoji="1" lang="ja-JP" altLang="en-US" sz="4000" b="1" i="0" u="none" strike="noStrike" kern="1200" cap="none" spc="8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41300">
                    <a:prstClr val="black">
                      <a:lumMod val="85000"/>
                      <a:lumOff val="15000"/>
                      <a:alpha val="40000"/>
                    </a:prstClr>
                  </a:glo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質の高い教育をみんなに</a:t>
            </a:r>
            <a:endParaRPr kumimoji="1" lang="en-US" altLang="ja-JP" sz="4000" b="1" i="0" u="none" strike="noStrike" kern="1200" cap="none" spc="80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41300">
                  <a:prstClr val="black">
                    <a:lumMod val="85000"/>
                    <a:lumOff val="15000"/>
                    <a:alpha val="40000"/>
                  </a:prstClr>
                </a:glow>
              </a:effectLst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6BDA50AF-A55A-1F75-BD37-1EFDBF038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23" y="171706"/>
            <a:ext cx="706318" cy="706318"/>
          </a:xfrm>
          <a:prstGeom prst="rect">
            <a:avLst/>
          </a:prstGeom>
          <a:effectLst>
            <a:glow rad="127000">
              <a:srgbClr val="FFFF00"/>
            </a:glow>
          </a:effec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A16AD118-FBB3-BE80-D003-05770C032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8166" y="219885"/>
            <a:ext cx="1521233" cy="1521233"/>
          </a:xfrm>
          <a:prstGeom prst="rect">
            <a:avLst/>
          </a:prstGeom>
        </p:spPr>
      </p:pic>
      <p:pic>
        <p:nvPicPr>
          <p:cNvPr id="1026" name="Picture 2" descr="ノアテニスアカデミー千葉白子 | kids-tennis.com">
            <a:extLst>
              <a:ext uri="{FF2B5EF4-FFF2-40B4-BE49-F238E27FC236}">
                <a16:creationId xmlns:a16="http://schemas.microsoft.com/office/drawing/2014/main" id="{06DB434E-DD55-CCB7-C2B0-C3130A49D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151" y="4195445"/>
            <a:ext cx="3877254" cy="244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ノアテニスアカデミー千葉白子 6面テニスコート工事 | BRAVO DESIGN 株式会社ブラーボデザイン">
            <a:extLst>
              <a:ext uri="{FF2B5EF4-FFF2-40B4-BE49-F238E27FC236}">
                <a16:creationId xmlns:a16="http://schemas.microsoft.com/office/drawing/2014/main" id="{793404A8-DCED-11D9-A7EE-C85DA51E9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667" y="4194200"/>
            <a:ext cx="3665873" cy="244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656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46855A12-A3A7-7FE5-4CA0-61AF53C19B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66"/>
          <a:stretch/>
        </p:blipFill>
        <p:spPr>
          <a:xfrm>
            <a:off x="2667749" y="4658402"/>
            <a:ext cx="2143125" cy="1918808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784AA890-B3C8-F81A-CB3C-A429FE31B4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010" y="5403038"/>
            <a:ext cx="1135169" cy="112029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582F8B7-88E9-0035-2E58-6F7D2CFE1F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730" y="4881503"/>
            <a:ext cx="4651577" cy="1724662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4E9D130-9BAE-9C27-6026-0AFADC00D252}"/>
              </a:ext>
            </a:extLst>
          </p:cNvPr>
          <p:cNvSpPr txBox="1"/>
          <p:nvPr/>
        </p:nvSpPr>
        <p:spPr>
          <a:xfrm>
            <a:off x="688821" y="1627887"/>
            <a:ext cx="10830822" cy="2984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7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テニピン出前授業</a:t>
            </a:r>
            <a:endParaRPr kumimoji="1" lang="en-US" altLang="ja-JP" sz="3600" b="1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27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テニスを誰にでも気軽に楽しめる形にアレンジされ、手にはめ込むタイプの</a:t>
            </a:r>
            <a:endParaRPr kumimoji="1" lang="en-US" altLang="ja-JP" sz="28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27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ラケットでスポンジボールを打ち合う。子どもの運動能力の向上や生活</a:t>
            </a:r>
            <a:r>
              <a:rPr kumimoji="1" lang="ja-JP" alt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習慣の</a:t>
            </a:r>
            <a:endParaRPr kumimoji="1" lang="en-US" altLang="ja-JP" sz="2800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27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改善が課題となる中、スポーツを楽しんでもらう機会を提供。関東・関西の</a:t>
            </a:r>
            <a:endParaRPr kumimoji="1" lang="en-US" altLang="ja-JP" sz="2800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27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学校へ訪問し約</a:t>
            </a:r>
            <a:r>
              <a:rPr kumimoji="1" lang="en-US" altLang="ja-JP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1,000</a:t>
            </a:r>
            <a:r>
              <a:rPr kumimoji="1" lang="ja-JP" alt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  <a:r>
              <a:rPr kumimoji="1" lang="en-US" altLang="ja-JP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kumimoji="1" lang="ja-JP" alt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年の子どもたちがテニピンを体験している。</a:t>
            </a:r>
            <a:endParaRPr kumimoji="1" lang="ja-JP" altLang="en-US" sz="28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3E6CB5E-E377-355D-B0F9-03B5C3CA75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87465" y="303646"/>
            <a:ext cx="1142925" cy="1142925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22059F0-3CFC-10BB-DFE2-D2EEF0C3C961}"/>
              </a:ext>
            </a:extLst>
          </p:cNvPr>
          <p:cNvSpPr txBox="1"/>
          <p:nvPr/>
        </p:nvSpPr>
        <p:spPr>
          <a:xfrm>
            <a:off x="1045692" y="166486"/>
            <a:ext cx="816120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2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0" u="none" strike="noStrike" kern="1200" cap="none" spc="8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41300">
                    <a:prstClr val="black">
                      <a:lumMod val="85000"/>
                      <a:lumOff val="15000"/>
                      <a:alpha val="40000"/>
                    </a:prstClr>
                  </a:glo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3.</a:t>
            </a:r>
            <a:r>
              <a:rPr kumimoji="1" lang="ja-JP" altLang="en-US" sz="4000" b="1" i="0" u="none" strike="noStrike" kern="1200" cap="none" spc="8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41300">
                    <a:prstClr val="black">
                      <a:lumMod val="85000"/>
                      <a:lumOff val="15000"/>
                      <a:alpha val="40000"/>
                    </a:prstClr>
                  </a:glo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すべての人に健康と福祉を</a:t>
            </a:r>
            <a:endParaRPr kumimoji="1" lang="en-US" altLang="ja-JP" sz="4000" b="1" i="0" u="none" strike="noStrike" kern="1200" cap="none" spc="80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41300">
                  <a:prstClr val="black">
                    <a:lumMod val="85000"/>
                    <a:lumOff val="15000"/>
                    <a:alpha val="40000"/>
                  </a:prstClr>
                </a:glow>
              </a:effectLst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l" defTabSz="9142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0" u="none" strike="noStrike" kern="1200" cap="none" spc="8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41300">
                    <a:prstClr val="black">
                      <a:lumMod val="85000"/>
                      <a:lumOff val="15000"/>
                      <a:alpha val="40000"/>
                    </a:prstClr>
                  </a:glo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11.</a:t>
            </a:r>
            <a:r>
              <a:rPr kumimoji="1" lang="ja-JP" altLang="en-US" sz="4000" b="1" i="0" u="none" strike="noStrike" kern="1200" cap="none" spc="8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41300">
                    <a:prstClr val="black">
                      <a:lumMod val="85000"/>
                      <a:lumOff val="15000"/>
                      <a:alpha val="40000"/>
                    </a:prstClr>
                  </a:glo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住み続けられるまちづくりを</a:t>
            </a:r>
            <a:endParaRPr kumimoji="1" lang="en-US" altLang="ja-JP" sz="4000" b="1" i="0" u="none" strike="noStrike" kern="1200" cap="none" spc="80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41300">
                  <a:prstClr val="black">
                    <a:lumMod val="85000"/>
                    <a:lumOff val="15000"/>
                    <a:alpha val="40000"/>
                  </a:prstClr>
                </a:glow>
              </a:effectLst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6BDA50AF-A55A-1F75-BD37-1EFDBF0380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23" y="171706"/>
            <a:ext cx="706318" cy="706318"/>
          </a:xfrm>
          <a:prstGeom prst="rect">
            <a:avLst/>
          </a:prstGeom>
          <a:effectLst>
            <a:glow rad="127000">
              <a:srgbClr val="FFFF00"/>
            </a:glow>
          </a:effec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22253A1E-CA2B-2F79-31F4-722D60DD39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28491" y="302452"/>
            <a:ext cx="1142925" cy="114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254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DAF19F8-F72A-005E-A627-03721EEAC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1371" y="1076095"/>
            <a:ext cx="12260289" cy="4975097"/>
          </a:xfrm>
          <a:prstGeom prst="rect">
            <a:avLst/>
          </a:prstGeom>
          <a:solidFill>
            <a:schemeClr val="bg1">
              <a:alpha val="74902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明朝" pitchFamily="18" charset="-128"/>
              <a:cs typeface="+mn-cs"/>
            </a:endParaRP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B36BC26B-ED98-3CB8-AAF8-AF409077E01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16871" y="2492198"/>
            <a:ext cx="9578925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" name="直線コネクタ 2">
            <a:extLst>
              <a:ext uri="{FF2B5EF4-FFF2-40B4-BE49-F238E27FC236}">
                <a16:creationId xmlns:a16="http://schemas.microsoft.com/office/drawing/2014/main" id="{17AD7FA2-7053-BBBC-28DB-27CBACFCBC9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16871" y="3720087"/>
            <a:ext cx="9578925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BD25BB8-14E4-52C2-1115-33ADE51420BA}"/>
              </a:ext>
            </a:extLst>
          </p:cNvPr>
          <p:cNvSpPr/>
          <p:nvPr/>
        </p:nvSpPr>
        <p:spPr>
          <a:xfrm>
            <a:off x="1292487" y="2552145"/>
            <a:ext cx="9648018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株式会社　日東社</a:t>
            </a:r>
            <a:endParaRPr kumimoji="0" lang="en-US" altLang="ja-JP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+mn-cs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934B77E-3E22-A960-EFDE-98F530E91A6D}"/>
              </a:ext>
            </a:extLst>
          </p:cNvPr>
          <p:cNvSpPr/>
          <p:nvPr/>
        </p:nvSpPr>
        <p:spPr>
          <a:xfrm>
            <a:off x="1292487" y="4458070"/>
            <a:ext cx="9648018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温故知新　</a:t>
            </a:r>
            <a:r>
              <a:rPr kumimoji="0" lang="en-US" altLang="ja-JP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learning from the past</a:t>
            </a:r>
          </a:p>
        </p:txBody>
      </p:sp>
      <p:pic>
        <p:nvPicPr>
          <p:cNvPr id="7" name="Picture 10" descr="株式会社日東社 - Home | Facebook">
            <a:extLst>
              <a:ext uri="{FF2B5EF4-FFF2-40B4-BE49-F238E27FC236}">
                <a16:creationId xmlns:a16="http://schemas.microsoft.com/office/drawing/2014/main" id="{082E24F5-DEAE-4CBD-A3E4-CB351D686A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93" b="35240"/>
          <a:stretch/>
        </p:blipFill>
        <p:spPr bwMode="auto">
          <a:xfrm>
            <a:off x="4532133" y="1311413"/>
            <a:ext cx="3137750" cy="91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53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0972E419-5D43-E14A-EFFA-270BC35EDC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4" t="10101" r="14304" b="13250"/>
          <a:stretch/>
        </p:blipFill>
        <p:spPr>
          <a:xfrm>
            <a:off x="2459595" y="1241960"/>
            <a:ext cx="7272809" cy="5256584"/>
          </a:xfrm>
          <a:prstGeom prst="rect">
            <a:avLst/>
          </a:prstGeom>
        </p:spPr>
      </p:pic>
      <p:sp>
        <p:nvSpPr>
          <p:cNvPr id="3" name="Text Box 7">
            <a:extLst>
              <a:ext uri="{FF2B5EF4-FFF2-40B4-BE49-F238E27FC236}">
                <a16:creationId xmlns:a16="http://schemas.microsoft.com/office/drawing/2014/main" id="{4717C9B1-FDB2-95C4-D2BE-84058C437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73" y="1162891"/>
            <a:ext cx="11191814" cy="5434461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txBody>
          <a:bodyPr vert="horz" wrap="square" lIns="84406" tIns="42203" rIns="84406" bIns="42203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 Bold" charset="-128"/>
              <a:ea typeface="Meiryo UI Bold" charset="-128"/>
              <a:cs typeface="Meiryo UI Bold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8133EE9-68D3-AFC7-4F55-05B3286337B5}"/>
              </a:ext>
            </a:extLst>
          </p:cNvPr>
          <p:cNvSpPr txBox="1"/>
          <p:nvPr/>
        </p:nvSpPr>
        <p:spPr>
          <a:xfrm>
            <a:off x="1185992" y="1484784"/>
            <a:ext cx="1067064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7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会社名   ：株式会社日東社</a:t>
            </a:r>
            <a:endParaRPr kumimoji="1" lang="en-US" altLang="ja-JP" sz="4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27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創業      ：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1900</a:t>
            </a: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年（明治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33</a:t>
            </a: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年）</a:t>
            </a:r>
            <a:endParaRPr kumimoji="1" lang="en-US" altLang="ja-JP" sz="4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27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設立      ：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1923</a:t>
            </a: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年（大正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12</a:t>
            </a: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年）</a:t>
            </a:r>
            <a:endParaRPr kumimoji="1" lang="en-US" altLang="ja-JP" sz="4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27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従業員数：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40</a:t>
            </a: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名</a:t>
            </a:r>
            <a:endParaRPr kumimoji="1" lang="en-US" altLang="ja-JP" sz="4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27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本社      ：兵庫県姫路市</a:t>
            </a:r>
            <a:endParaRPr kumimoji="1" lang="en-US" altLang="ja-JP" sz="4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27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事業内容：マッチ・ライターの企画・製造・販売</a:t>
            </a:r>
            <a:endParaRPr kumimoji="1" lang="en-US" altLang="ja-JP" sz="4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2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83F5D78-D57F-B49E-E02B-0929B7C4186C}"/>
              </a:ext>
            </a:extLst>
          </p:cNvPr>
          <p:cNvSpPr txBox="1"/>
          <p:nvPr/>
        </p:nvSpPr>
        <p:spPr>
          <a:xfrm>
            <a:off x="1043013" y="128571"/>
            <a:ext cx="48029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2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8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41300">
                    <a:prstClr val="black">
                      <a:lumMod val="85000"/>
                      <a:lumOff val="15000"/>
                      <a:alpha val="40000"/>
                    </a:prstClr>
                  </a:glo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会社概要</a:t>
            </a:r>
            <a:r>
              <a:rPr kumimoji="1" lang="en-US" altLang="ja-JP" sz="4000" b="1" i="0" u="none" strike="noStrike" kern="1200" cap="none" spc="8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41300">
                    <a:prstClr val="black">
                      <a:lumMod val="85000"/>
                      <a:lumOff val="15000"/>
                      <a:alpha val="40000"/>
                    </a:prstClr>
                  </a:glo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</a:t>
            </a:r>
            <a:r>
              <a:rPr kumimoji="1" lang="ja-JP" altLang="en-US" sz="4000" b="1" i="0" u="none" strike="noStrike" kern="1200" cap="none" spc="8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41300">
                    <a:prstClr val="black">
                      <a:lumMod val="85000"/>
                      <a:lumOff val="15000"/>
                      <a:alpha val="40000"/>
                    </a:prstClr>
                  </a:glo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日東社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628E4D5-26C6-D422-FF54-51CEF0ACCF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7" y="44175"/>
            <a:ext cx="892515" cy="892515"/>
          </a:xfrm>
          <a:prstGeom prst="rect">
            <a:avLst/>
          </a:prstGeom>
          <a:effectLst>
            <a:glow rad="127000">
              <a:schemeClr val="accent6"/>
            </a:glow>
          </a:effectLst>
        </p:spPr>
      </p:pic>
    </p:spTree>
    <p:extLst>
      <p:ext uri="{BB962C8B-B14F-4D97-AF65-F5344CB8AC3E}">
        <p14:creationId xmlns:p14="http://schemas.microsoft.com/office/powerpoint/2010/main" val="1702875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95B681A-9FA7-9798-D023-F81E72904C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7" y="44175"/>
            <a:ext cx="892515" cy="892515"/>
          </a:xfrm>
          <a:prstGeom prst="rect">
            <a:avLst/>
          </a:prstGeom>
          <a:effectLst>
            <a:glow rad="127000">
              <a:schemeClr val="accent6"/>
            </a:glow>
          </a:effectLst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896163E-4123-F0E6-68BE-86DFF2BE3B15}"/>
              </a:ext>
            </a:extLst>
          </p:cNvPr>
          <p:cNvSpPr txBox="1"/>
          <p:nvPr/>
        </p:nvSpPr>
        <p:spPr>
          <a:xfrm>
            <a:off x="1043012" y="166486"/>
            <a:ext cx="72458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2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0" u="none" strike="noStrike" kern="1200" cap="none" spc="8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41300">
                    <a:prstClr val="black">
                      <a:lumMod val="85000"/>
                      <a:lumOff val="15000"/>
                      <a:alpha val="40000"/>
                    </a:prstClr>
                  </a:glo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12.</a:t>
            </a:r>
            <a:r>
              <a:rPr kumimoji="1" lang="ja-JP" altLang="en-US" sz="4000" b="1" i="0" u="none" strike="noStrike" kern="1200" cap="none" spc="8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41300">
                    <a:prstClr val="black">
                      <a:lumMod val="85000"/>
                      <a:lumOff val="15000"/>
                      <a:alpha val="40000"/>
                    </a:prstClr>
                  </a:glo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つくる責任　つかう責任</a:t>
            </a:r>
            <a:endParaRPr kumimoji="1" lang="en-US" altLang="ja-JP" sz="4000" b="1" i="0" u="none" strike="noStrike" kern="1200" cap="none" spc="80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41300">
                  <a:prstClr val="black">
                    <a:lumMod val="85000"/>
                    <a:lumOff val="15000"/>
                    <a:alpha val="40000"/>
                  </a:prstClr>
                </a:glow>
              </a:effectLst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3995074-F566-4CD6-FAA5-6692E875FA27}"/>
              </a:ext>
            </a:extLst>
          </p:cNvPr>
          <p:cNvSpPr txBox="1"/>
          <p:nvPr/>
        </p:nvSpPr>
        <p:spPr>
          <a:xfrm>
            <a:off x="672862" y="915474"/>
            <a:ext cx="10881503" cy="2324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7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環境負荷の低減</a:t>
            </a:r>
            <a:endParaRPr kumimoji="1" lang="en-US" altLang="ja-JP" sz="4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27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マッチは木材や紙を主な材料としてつくられたエコロジカルな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27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製品。使用後にすべてが土に還る環境にやさしい製品。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4DCF0C96-D656-6246-CA19-6861A4508B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306" y="2818356"/>
            <a:ext cx="6787692" cy="4525132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4D07B207-4CE3-40C0-22AE-D6448314A4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1655" y="213456"/>
            <a:ext cx="1507115" cy="150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906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95B681A-9FA7-9798-D023-F81E72904C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7" y="44175"/>
            <a:ext cx="892515" cy="892515"/>
          </a:xfrm>
          <a:prstGeom prst="rect">
            <a:avLst/>
          </a:prstGeom>
          <a:effectLst>
            <a:glow rad="127000">
              <a:schemeClr val="accent6"/>
            </a:glow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50C80A1-3DCE-DDC8-7395-374E7DEAF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3218" y="194833"/>
            <a:ext cx="1496182" cy="1496182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896163E-4123-F0E6-68BE-86DFF2BE3B15}"/>
              </a:ext>
            </a:extLst>
          </p:cNvPr>
          <p:cNvSpPr txBox="1"/>
          <p:nvPr/>
        </p:nvSpPr>
        <p:spPr>
          <a:xfrm>
            <a:off x="1043012" y="166486"/>
            <a:ext cx="81612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2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0" u="none" strike="noStrike" kern="1200" cap="none" spc="8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41300">
                    <a:prstClr val="black">
                      <a:lumMod val="85000"/>
                      <a:lumOff val="15000"/>
                      <a:alpha val="40000"/>
                    </a:prstClr>
                  </a:glo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11.</a:t>
            </a:r>
            <a:r>
              <a:rPr kumimoji="1" lang="ja-JP" altLang="en-US" sz="4000" b="1" i="0" u="none" strike="noStrike" kern="1200" cap="none" spc="8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41300">
                    <a:prstClr val="black">
                      <a:lumMod val="85000"/>
                      <a:lumOff val="15000"/>
                      <a:alpha val="40000"/>
                    </a:prstClr>
                  </a:glo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住み続けられるまちづくりを</a:t>
            </a:r>
            <a:endParaRPr kumimoji="1" lang="en-US" altLang="ja-JP" sz="4000" b="1" i="0" u="none" strike="noStrike" kern="1200" cap="none" spc="80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41300">
                  <a:prstClr val="black">
                    <a:lumMod val="85000"/>
                    <a:lumOff val="15000"/>
                    <a:alpha val="40000"/>
                  </a:prstClr>
                </a:glow>
              </a:effectLst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EAD2DF6-3711-BF5B-FF80-F96F0F4C0F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058" y="4047012"/>
            <a:ext cx="3556000" cy="2476500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3995074-F566-4CD6-FAA5-6692E875FA27}"/>
              </a:ext>
            </a:extLst>
          </p:cNvPr>
          <p:cNvSpPr txBox="1"/>
          <p:nvPr/>
        </p:nvSpPr>
        <p:spPr>
          <a:xfrm>
            <a:off x="672862" y="915474"/>
            <a:ext cx="10881503" cy="2964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7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地域（学校・自治会館）への貢献</a:t>
            </a:r>
            <a:endParaRPr kumimoji="1" lang="en-US" altLang="ja-JP" sz="4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27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マッチは姫路市の地場産業。本社地域に新設した自治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27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会館へ寄付し「マッチの里ミュージアム」創設。学校と連携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27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して障がい者支援をしたり授業研究対象にしてもらっている。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BBEA8A1-7EA4-6620-3A98-F928C9D7100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7" t="28019" r="20262" b="6367"/>
          <a:stretch/>
        </p:blipFill>
        <p:spPr>
          <a:xfrm>
            <a:off x="6770133" y="4051625"/>
            <a:ext cx="3781424" cy="24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19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赤味がかったオレンジ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​​テーマ">
  <a:themeElements>
    <a:clrScheme name="青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テーマ">
  <a:themeElements>
    <a:clrScheme name="暖かみのある青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rgbClr val="1E9FD2"/>
        </a:solidFill>
      </a:spPr>
      <a:bodyPr wrap="none" rtlCol="0">
        <a:spAutoFit/>
      </a:bodyPr>
      <a:lstStyle>
        <a:defPPr>
          <a:defRPr kumimoji="1" sz="3600" spc="600" dirty="0" smtClean="0">
            <a:solidFill>
              <a:schemeClr val="bg1"/>
            </a:solidFill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14934</TotalTime>
  <Words>370</Words>
  <Application>Microsoft Office PowerPoint</Application>
  <PresentationFormat>ワイド画面</PresentationFormat>
  <Paragraphs>56</Paragraphs>
  <Slides>9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9</vt:i4>
      </vt:variant>
    </vt:vector>
  </HeadingPairs>
  <TitlesOfParts>
    <vt:vector size="23" baseType="lpstr">
      <vt:lpstr>HGP創英角ｺﾞｼｯｸUB</vt:lpstr>
      <vt:lpstr>HGS創英角ｺﾞｼｯｸUB</vt:lpstr>
      <vt:lpstr>Meiryo UI</vt:lpstr>
      <vt:lpstr>Meiryo UI Bold</vt:lpstr>
      <vt:lpstr>ＭＳ Ｐゴシック</vt:lpstr>
      <vt:lpstr>Yu Gothic UI Semibold</vt:lpstr>
      <vt:lpstr>Yu Gothic</vt:lpstr>
      <vt:lpstr>Yu Gothic</vt:lpstr>
      <vt:lpstr>Arial</vt:lpstr>
      <vt:lpstr>Calibri</vt:lpstr>
      <vt:lpstr>Calibri Light</vt:lpstr>
      <vt:lpstr>Office テーマ</vt:lpstr>
      <vt:lpstr>4_Office ​​テーマ</vt:lpstr>
      <vt:lpstr>1_Office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潤 大西</dc:creator>
  <cp:lastModifiedBy>MATSUO AYA</cp:lastModifiedBy>
  <cp:revision>275</cp:revision>
  <cp:lastPrinted>2022-01-25T09:18:24Z</cp:lastPrinted>
  <dcterms:created xsi:type="dcterms:W3CDTF">2021-08-04T04:53:31Z</dcterms:created>
  <dcterms:modified xsi:type="dcterms:W3CDTF">2023-09-01T15:49:01Z</dcterms:modified>
</cp:coreProperties>
</file>