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60" r:id="rId1"/>
  </p:sldMasterIdLst>
  <p:notesMasterIdLst>
    <p:notesMasterId r:id="rId10"/>
  </p:notesMasterIdLst>
  <p:sldIdLst>
    <p:sldId id="746" r:id="rId2"/>
    <p:sldId id="748" r:id="rId3"/>
    <p:sldId id="747" r:id="rId4"/>
    <p:sldId id="749" r:id="rId5"/>
    <p:sldId id="751" r:id="rId6"/>
    <p:sldId id="750" r:id="rId7"/>
    <p:sldId id="753" r:id="rId8"/>
    <p:sldId id="752" r:id="rId9"/>
  </p:sldIdLst>
  <p:sldSz cx="9906000" cy="6858000" type="A4"/>
  <p:notesSz cx="6858000" cy="99456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0000"/>
    <a:srgbClr val="E2F0D9"/>
    <a:srgbClr val="D9D9D9"/>
    <a:srgbClr val="56A03D"/>
    <a:srgbClr val="00913A"/>
    <a:srgbClr val="172A88"/>
    <a:srgbClr val="FFFFFF"/>
    <a:srgbClr val="FFB1AF"/>
    <a:srgbClr val="8D0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17" autoAdjust="0"/>
    <p:restoredTop sz="95276" autoAdjust="0"/>
  </p:normalViewPr>
  <p:slideViewPr>
    <p:cSldViewPr snapToGrid="0">
      <p:cViewPr varScale="1">
        <p:scale>
          <a:sx n="53" d="100"/>
          <a:sy n="53" d="100"/>
        </p:scale>
        <p:origin x="175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E9FC81-C2B0-4C96-A75B-4584C374371E}" type="datetimeFigureOut">
              <a:rPr kumimoji="1" lang="ja-JP" altLang="en-US" smtClean="0"/>
              <a:t>2023/8/31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1243013"/>
            <a:ext cx="4848225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D19B14-7497-4A47-A47C-AF46DAD5E9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2856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※</a:t>
            </a:r>
            <a:r>
              <a:rPr kumimoji="1" lang="ja-JP" altLang="en-US" dirty="0"/>
              <a:t>ここで</a:t>
            </a:r>
            <a:r>
              <a:rPr kumimoji="1" lang="en-US" altLang="ja-JP" dirty="0"/>
              <a:t>45</a:t>
            </a:r>
            <a:r>
              <a:rPr kumimoji="1" lang="ja-JP" altLang="en-US" dirty="0"/>
              <a:t>分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19B14-7497-4A47-A47C-AF46DAD5E9E4}" type="slidenum">
              <a:rPr kumimoji="1" lang="ja-JP" altLang="en-US" smtClean="0"/>
              <a:t>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7338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19B14-7497-4A47-A47C-AF46DAD5E9E4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5574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19B14-7497-4A47-A47C-AF46DAD5E9E4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0852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19B14-7497-4A47-A47C-AF46DAD5E9E4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6924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19B14-7497-4A47-A47C-AF46DAD5E9E4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4627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19B14-7497-4A47-A47C-AF46DAD5E9E4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3125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19B14-7497-4A47-A47C-AF46DAD5E9E4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5328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19B14-7497-4A47-A47C-AF46DAD5E9E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8194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E151708D-FF04-4D48-A70D-4836399C25A1}"/>
              </a:ext>
            </a:extLst>
          </p:cNvPr>
          <p:cNvCxnSpPr>
            <a:cxnSpLocks/>
          </p:cNvCxnSpPr>
          <p:nvPr userDrawn="1"/>
        </p:nvCxnSpPr>
        <p:spPr>
          <a:xfrm>
            <a:off x="221107" y="729334"/>
            <a:ext cx="9432000" cy="0"/>
          </a:xfrm>
          <a:prstGeom prst="line">
            <a:avLst/>
          </a:prstGeom>
          <a:ln w="9525">
            <a:solidFill>
              <a:srgbClr val="56A0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9959F3C-5347-47BB-AED8-086F6A4FD5ED}"/>
              </a:ext>
            </a:extLst>
          </p:cNvPr>
          <p:cNvSpPr/>
          <p:nvPr userDrawn="1"/>
        </p:nvSpPr>
        <p:spPr>
          <a:xfrm>
            <a:off x="1715430" y="6493184"/>
            <a:ext cx="35045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</a:rPr>
              <a:t>Copyright© 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</a:rPr>
              <a:t>Mitsu Village Inc.</a:t>
            </a:r>
            <a:endParaRPr lang="ja-JP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F7866FD9-E7A7-4BEC-B779-5132A8B85F93}"/>
              </a:ext>
            </a:extLst>
          </p:cNvPr>
          <p:cNvCxnSpPr>
            <a:cxnSpLocks/>
          </p:cNvCxnSpPr>
          <p:nvPr userDrawn="1"/>
        </p:nvCxnSpPr>
        <p:spPr>
          <a:xfrm>
            <a:off x="225223" y="6368111"/>
            <a:ext cx="9432000" cy="0"/>
          </a:xfrm>
          <a:prstGeom prst="line">
            <a:avLst/>
          </a:prstGeom>
          <a:ln w="9525">
            <a:solidFill>
              <a:srgbClr val="56A0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図 10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2F664161-2046-0946-6FDC-4D9A43CC9C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5862" r="-3914"/>
          <a:stretch/>
        </p:blipFill>
        <p:spPr>
          <a:xfrm>
            <a:off x="690610" y="6591789"/>
            <a:ext cx="790353" cy="223281"/>
          </a:xfrm>
          <a:prstGeom prst="rect">
            <a:avLst/>
          </a:prstGeom>
        </p:spPr>
      </p:pic>
      <p:pic>
        <p:nvPicPr>
          <p:cNvPr id="12" name="図 11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34F4F276-68AF-92B1-B583-E250F7622A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4" t="6940" r="18919" b="21796"/>
          <a:stretch/>
        </p:blipFill>
        <p:spPr>
          <a:xfrm>
            <a:off x="221107" y="6368111"/>
            <a:ext cx="395072" cy="489889"/>
          </a:xfrm>
          <a:prstGeom prst="rect">
            <a:avLst/>
          </a:prstGeom>
        </p:spPr>
      </p:pic>
      <p:pic>
        <p:nvPicPr>
          <p:cNvPr id="13" name="図 12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71C06525-B0A9-69AB-43C4-6ACF96DE08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4" t="-8387" r="7741" b="93445"/>
          <a:stretch/>
        </p:blipFill>
        <p:spPr>
          <a:xfrm>
            <a:off x="514725" y="6325373"/>
            <a:ext cx="1113383" cy="23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50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9135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  <a:prstGeom prst="rect">
            <a:avLst/>
          </a:prstGeo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2927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0220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2757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8765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2553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3318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5135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9297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7845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829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161CBEA-C59E-482B-A9AC-E80CC75834DA}"/>
              </a:ext>
            </a:extLst>
          </p:cNvPr>
          <p:cNvSpPr/>
          <p:nvPr/>
        </p:nvSpPr>
        <p:spPr>
          <a:xfrm>
            <a:off x="0" y="140677"/>
            <a:ext cx="9906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2277642-9192-449D-8E7B-773D3A2F4836}"/>
              </a:ext>
            </a:extLst>
          </p:cNvPr>
          <p:cNvSpPr/>
          <p:nvPr/>
        </p:nvSpPr>
        <p:spPr>
          <a:xfrm>
            <a:off x="1196574" y="4850151"/>
            <a:ext cx="78643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5400" b="1" dirty="0">
                <a:latin typeface="+mn-ea"/>
              </a:rPr>
              <a:t>株式会社みつヴィレッジ</a:t>
            </a:r>
            <a:endParaRPr lang="en-US" altLang="ja-JP" sz="5400" b="1" dirty="0">
              <a:latin typeface="+mn-ea"/>
            </a:endParaRPr>
          </a:p>
          <a:p>
            <a:pPr algn="ctr"/>
            <a:r>
              <a:rPr lang="ja-JP" altLang="en-US" sz="5400" b="1" dirty="0">
                <a:latin typeface="+mn-ea"/>
              </a:rPr>
              <a:t>代表取締役　八百伸弥</a:t>
            </a:r>
            <a:endParaRPr lang="en-US" altLang="ja-JP" sz="5400" b="1" dirty="0">
              <a:latin typeface="+mn-ea"/>
            </a:endParaRPr>
          </a:p>
        </p:txBody>
      </p:sp>
      <p:pic>
        <p:nvPicPr>
          <p:cNvPr id="3" name="図 2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CA625DDC-9F7B-E70B-A10E-9D210AAA8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81" y="333018"/>
            <a:ext cx="3448833" cy="419452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ED4C0EB-1B69-01FC-F5CA-91B586C2D7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7629">
            <a:off x="125036" y="5111790"/>
            <a:ext cx="1428627" cy="1790744"/>
          </a:xfrm>
          <a:prstGeom prst="rect">
            <a:avLst/>
          </a:prstGeom>
        </p:spPr>
      </p:pic>
      <p:pic>
        <p:nvPicPr>
          <p:cNvPr id="13" name="図 12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7CCCFBB1-09FA-1984-A2A5-CBAFD39A0F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3912">
            <a:off x="8790152" y="5405528"/>
            <a:ext cx="1029736" cy="1463783"/>
          </a:xfrm>
          <a:prstGeom prst="rect">
            <a:avLst/>
          </a:prstGeom>
        </p:spPr>
      </p:pic>
      <p:pic>
        <p:nvPicPr>
          <p:cNvPr id="15" name="図 14" descr="草の上にある数種類のフルーツ&#10;&#10;自動的に生成された説明">
            <a:extLst>
              <a:ext uri="{FF2B5EF4-FFF2-40B4-BE49-F238E27FC236}">
                <a16:creationId xmlns:a16="http://schemas.microsoft.com/office/drawing/2014/main" id="{382AD485-84B5-0CFA-00F0-6CC86CAA98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77" y="247308"/>
            <a:ext cx="5813902" cy="435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91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26D73AD-690C-447D-BC8D-7E2E1EB2D153}"/>
              </a:ext>
            </a:extLst>
          </p:cNvPr>
          <p:cNvSpPr/>
          <p:nvPr/>
        </p:nvSpPr>
        <p:spPr>
          <a:xfrm>
            <a:off x="218231" y="144594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b="1" dirty="0">
                <a:solidFill>
                  <a:srgbClr val="56A03D"/>
                </a:solidFill>
                <a:latin typeface="+mn-ea"/>
              </a:rPr>
              <a:t>会社概要</a:t>
            </a:r>
            <a:endParaRPr lang="ja-JP" altLang="en-US" sz="3200" b="1" dirty="0">
              <a:solidFill>
                <a:srgbClr val="56A03D"/>
              </a:solidFill>
              <a:latin typeface="+mn-ea"/>
              <a:ea typeface="+mn-ea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E7243FF-C2F3-EE96-233F-F869DEE38E96}"/>
              </a:ext>
            </a:extLst>
          </p:cNvPr>
          <p:cNvSpPr txBox="1"/>
          <p:nvPr/>
        </p:nvSpPr>
        <p:spPr>
          <a:xfrm>
            <a:off x="126790" y="912064"/>
            <a:ext cx="10045909" cy="519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3200" b="1" dirty="0">
                <a:latin typeface="+mn-ea"/>
              </a:rPr>
              <a:t>会社名</a:t>
            </a:r>
            <a:r>
              <a:rPr kumimoji="1" lang="en-US" altLang="ja-JP" sz="3200" b="1" dirty="0">
                <a:latin typeface="+mn-ea"/>
              </a:rPr>
              <a:t>		</a:t>
            </a:r>
            <a:r>
              <a:rPr kumimoji="1" lang="ja-JP" altLang="en-US" sz="3200" b="1" dirty="0">
                <a:latin typeface="+mn-ea"/>
              </a:rPr>
              <a:t>株式会社みつヴィレッジ</a:t>
            </a:r>
            <a:endParaRPr kumimoji="1" lang="en-US" altLang="ja-JP" sz="3200" b="1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3200" b="1" dirty="0">
                <a:latin typeface="+mn-ea"/>
              </a:rPr>
              <a:t>設立</a:t>
            </a:r>
            <a:r>
              <a:rPr kumimoji="1" lang="en-US" altLang="ja-JP" sz="3200" b="1" dirty="0">
                <a:latin typeface="+mn-ea"/>
              </a:rPr>
              <a:t>			2014</a:t>
            </a:r>
            <a:r>
              <a:rPr kumimoji="1" lang="ja-JP" altLang="en-US" sz="3200" b="1" dirty="0">
                <a:latin typeface="+mn-ea"/>
              </a:rPr>
              <a:t>年</a:t>
            </a:r>
            <a:r>
              <a:rPr kumimoji="1" lang="en-US" altLang="ja-JP" sz="3200" b="1" dirty="0">
                <a:latin typeface="+mn-ea"/>
              </a:rPr>
              <a:t>10</a:t>
            </a:r>
            <a:r>
              <a:rPr kumimoji="1" lang="ja-JP" altLang="en-US" sz="3200" b="1" dirty="0">
                <a:latin typeface="+mn-ea"/>
              </a:rPr>
              <a:t>月</a:t>
            </a:r>
            <a:endParaRPr kumimoji="1" lang="en-US" altLang="ja-JP" sz="3200" b="1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3200" b="1" dirty="0">
                <a:latin typeface="+mn-ea"/>
              </a:rPr>
              <a:t>事業内容</a:t>
            </a:r>
            <a:r>
              <a:rPr kumimoji="1" lang="en-US" altLang="ja-JP" sz="3200" b="1" dirty="0">
                <a:latin typeface="+mn-ea"/>
              </a:rPr>
              <a:t>	</a:t>
            </a:r>
            <a:r>
              <a:rPr kumimoji="1" lang="ja-JP" altLang="en-US" sz="3200" b="1" dirty="0">
                <a:latin typeface="+mn-ea"/>
              </a:rPr>
              <a:t>農業事業（トマト・いちご・きゅうり等）</a:t>
            </a:r>
            <a:endParaRPr kumimoji="1" lang="en-US" altLang="ja-JP" sz="3200" b="1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3200" b="1" dirty="0">
                <a:latin typeface="+mn-ea"/>
              </a:rPr>
              <a:t>				</a:t>
            </a:r>
            <a:r>
              <a:rPr kumimoji="1" lang="ja-JP" altLang="en-US" sz="3200" b="1" dirty="0">
                <a:latin typeface="+mn-ea"/>
              </a:rPr>
              <a:t>コンサル事業</a:t>
            </a:r>
            <a:endParaRPr kumimoji="1" lang="en-US" altLang="ja-JP" sz="3200" b="1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3200" b="1" dirty="0">
                <a:latin typeface="+mn-ea"/>
              </a:rPr>
              <a:t>関連企業</a:t>
            </a:r>
            <a:r>
              <a:rPr kumimoji="1" lang="en-US" altLang="ja-JP" sz="3200" b="1" dirty="0">
                <a:latin typeface="+mn-ea"/>
              </a:rPr>
              <a:t>	</a:t>
            </a:r>
            <a:r>
              <a:rPr kumimoji="1" lang="ja-JP" altLang="en-US" sz="3200" b="1" dirty="0">
                <a:latin typeface="+mn-ea"/>
              </a:rPr>
              <a:t>株式会社網干造船所（親会社）</a:t>
            </a:r>
            <a:endParaRPr kumimoji="1" lang="en-US" altLang="ja-JP" sz="3200" b="1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3200" b="1" dirty="0">
                <a:latin typeface="+mn-ea"/>
              </a:rPr>
              <a:t>				</a:t>
            </a:r>
            <a:r>
              <a:rPr kumimoji="1" lang="ja-JP" altLang="en-US" sz="3200" b="1" spc="-300" dirty="0">
                <a:latin typeface="+mn-ea"/>
              </a:rPr>
              <a:t>株式会社リバースヴィレッジ（カフェ＆物販）</a:t>
            </a:r>
            <a:endParaRPr kumimoji="1" lang="en-US" altLang="ja-JP" sz="3200" b="1" spc="-3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3200" b="1" dirty="0">
                <a:latin typeface="+mn-ea"/>
              </a:rPr>
              <a:t>　　　　</a:t>
            </a:r>
            <a:r>
              <a:rPr kumimoji="1" lang="en-US" altLang="ja-JP" sz="3200" b="1" dirty="0">
                <a:latin typeface="+mn-ea"/>
              </a:rPr>
              <a:t>	</a:t>
            </a:r>
            <a:r>
              <a:rPr kumimoji="1" lang="ja-JP" altLang="en-US" sz="3200" b="1" spc="-150" dirty="0">
                <a:latin typeface="+mn-ea"/>
              </a:rPr>
              <a:t>株式会社</a:t>
            </a:r>
            <a:r>
              <a:rPr kumimoji="1" lang="en-US" altLang="ja-JP" sz="3200" b="1" spc="-150" dirty="0">
                <a:latin typeface="+mn-ea"/>
              </a:rPr>
              <a:t>JAMPS</a:t>
            </a:r>
            <a:r>
              <a:rPr kumimoji="1" lang="ja-JP" altLang="en-US" sz="3200" b="1" spc="-150" dirty="0">
                <a:latin typeface="+mn-ea"/>
              </a:rPr>
              <a:t>（中小企業の農業参入支援）</a:t>
            </a:r>
          </a:p>
        </p:txBody>
      </p:sp>
    </p:spTree>
    <p:extLst>
      <p:ext uri="{BB962C8B-B14F-4D97-AF65-F5344CB8AC3E}">
        <p14:creationId xmlns:p14="http://schemas.microsoft.com/office/powerpoint/2010/main" val="1724559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26D73AD-690C-447D-BC8D-7E2E1EB2D153}"/>
              </a:ext>
            </a:extLst>
          </p:cNvPr>
          <p:cNvSpPr/>
          <p:nvPr/>
        </p:nvSpPr>
        <p:spPr>
          <a:xfrm>
            <a:off x="218231" y="144594"/>
            <a:ext cx="35493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b="1" dirty="0">
                <a:solidFill>
                  <a:srgbClr val="56A03D"/>
                </a:solidFill>
                <a:latin typeface="+mn-ea"/>
              </a:rPr>
              <a:t>SDG</a:t>
            </a:r>
            <a:r>
              <a:rPr lang="ja-JP" altLang="en-US" sz="3200" b="1" dirty="0">
                <a:solidFill>
                  <a:srgbClr val="56A03D"/>
                </a:solidFill>
                <a:latin typeface="+mn-ea"/>
              </a:rPr>
              <a:t>ｓの取り組み</a:t>
            </a:r>
            <a:endParaRPr lang="ja-JP" altLang="en-US" sz="3200" b="1" dirty="0">
              <a:solidFill>
                <a:srgbClr val="56A03D"/>
              </a:solidFill>
              <a:latin typeface="+mn-ea"/>
              <a:ea typeface="+mn-ea"/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EA464EA6-87E8-5816-AF10-CA54586D2949}"/>
              </a:ext>
            </a:extLst>
          </p:cNvPr>
          <p:cNvGrpSpPr/>
          <p:nvPr/>
        </p:nvGrpSpPr>
        <p:grpSpPr>
          <a:xfrm>
            <a:off x="381000" y="925831"/>
            <a:ext cx="9144000" cy="2963650"/>
            <a:chOff x="560070" y="1245871"/>
            <a:chExt cx="3561860" cy="1154430"/>
          </a:xfrm>
        </p:grpSpPr>
        <p:pic>
          <p:nvPicPr>
            <p:cNvPr id="1026" name="Picture 2" descr="SDGsってなんだろう？ | SDGsクラブ | 日本ユニセフ協会（ユニセフ日本委員会）">
              <a:extLst>
                <a:ext uri="{FF2B5EF4-FFF2-40B4-BE49-F238E27FC236}">
                  <a16:creationId xmlns:a16="http://schemas.microsoft.com/office/drawing/2014/main" id="{0106ABB7-F6CE-FA5B-FC50-362624944B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00" t="20804" r="65556" b="54206"/>
            <a:stretch/>
          </p:blipFill>
          <p:spPr bwMode="auto">
            <a:xfrm>
              <a:off x="560070" y="1245871"/>
              <a:ext cx="1115841" cy="1154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SDGsってなんだろう？ | SDGsクラブ | 日本ユニセフ協会（ユニセフ日本委員会）">
              <a:extLst>
                <a:ext uri="{FF2B5EF4-FFF2-40B4-BE49-F238E27FC236}">
                  <a16:creationId xmlns:a16="http://schemas.microsoft.com/office/drawing/2014/main" id="{D26CAA1D-3DFA-33A5-8CDB-9EE53BD58C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00" t="45794" r="65556" b="29464"/>
            <a:stretch/>
          </p:blipFill>
          <p:spPr bwMode="auto">
            <a:xfrm>
              <a:off x="1769500" y="1254775"/>
              <a:ext cx="1115841" cy="1142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SDGsってなんだろう？ | SDGsクラブ | 日本ユニセフ協会（ユニセフ日本委員会）">
              <a:extLst>
                <a:ext uri="{FF2B5EF4-FFF2-40B4-BE49-F238E27FC236}">
                  <a16:creationId xmlns:a16="http://schemas.microsoft.com/office/drawing/2014/main" id="{F963520B-677C-5F6A-A1FE-ECC328C129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50" t="46242" r="5050" b="29464"/>
            <a:stretch/>
          </p:blipFill>
          <p:spPr bwMode="auto">
            <a:xfrm>
              <a:off x="2978930" y="1278012"/>
              <a:ext cx="1143000" cy="1122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FFE450A-872A-F8B7-97BC-51B249FF3B00}"/>
              </a:ext>
            </a:extLst>
          </p:cNvPr>
          <p:cNvSpPr txBox="1"/>
          <p:nvPr/>
        </p:nvSpPr>
        <p:spPr>
          <a:xfrm>
            <a:off x="83522" y="4171950"/>
            <a:ext cx="9879628" cy="1673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3600" b="1" dirty="0"/>
              <a:t>「儲かる」農業ビジネスモデルづくり（実践）</a:t>
            </a:r>
            <a:endParaRPr kumimoji="1" lang="en-US" altLang="ja-JP" sz="3600" b="1" dirty="0"/>
          </a:p>
          <a:p>
            <a:pPr>
              <a:lnSpc>
                <a:spcPct val="150000"/>
              </a:lnSpc>
            </a:pPr>
            <a:r>
              <a:rPr kumimoji="1" lang="ja-JP" altLang="en-US" sz="3600" b="1" dirty="0"/>
              <a:t>および全国への普及（コンサル）</a:t>
            </a:r>
            <a:endParaRPr kumimoji="1" lang="en-US" altLang="ja-JP" sz="3600" b="1" dirty="0"/>
          </a:p>
        </p:txBody>
      </p:sp>
    </p:spTree>
    <p:extLst>
      <p:ext uri="{BB962C8B-B14F-4D97-AF65-F5344CB8AC3E}">
        <p14:creationId xmlns:p14="http://schemas.microsoft.com/office/powerpoint/2010/main" val="3109542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26D73AD-690C-447D-BC8D-7E2E1EB2D153}"/>
              </a:ext>
            </a:extLst>
          </p:cNvPr>
          <p:cNvSpPr/>
          <p:nvPr/>
        </p:nvSpPr>
        <p:spPr>
          <a:xfrm>
            <a:off x="218231" y="144594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b="1" dirty="0">
                <a:solidFill>
                  <a:srgbClr val="56A03D"/>
                </a:solidFill>
                <a:latin typeface="+mn-ea"/>
              </a:rPr>
              <a:t>背景</a:t>
            </a:r>
            <a:endParaRPr lang="ja-JP" altLang="en-US" sz="3200" b="1" dirty="0">
              <a:solidFill>
                <a:srgbClr val="56A03D"/>
              </a:solidFill>
              <a:latin typeface="+mn-ea"/>
              <a:ea typeface="+mn-ea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FFE450A-872A-F8B7-97BC-51B249FF3B00}"/>
              </a:ext>
            </a:extLst>
          </p:cNvPr>
          <p:cNvSpPr txBox="1"/>
          <p:nvPr/>
        </p:nvSpPr>
        <p:spPr>
          <a:xfrm>
            <a:off x="160858" y="891540"/>
            <a:ext cx="9674443" cy="4945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ja-JP" altLang="en-US" sz="3200" b="1" dirty="0"/>
              <a:t>農業従事者は</a:t>
            </a:r>
            <a:r>
              <a:rPr kumimoji="1" lang="en-US" altLang="ja-JP" sz="3200" b="1" dirty="0"/>
              <a:t>30</a:t>
            </a:r>
            <a:r>
              <a:rPr kumimoji="1" lang="ja-JP" altLang="en-US" sz="3200" b="1" dirty="0"/>
              <a:t>年前と比べて</a:t>
            </a:r>
            <a:r>
              <a:rPr kumimoji="1" lang="en-US" altLang="ja-JP" sz="3200" b="1" dirty="0"/>
              <a:t>30</a:t>
            </a:r>
            <a:r>
              <a:rPr kumimoji="1" lang="ja-JP" altLang="en-US" sz="3200" b="1" dirty="0"/>
              <a:t>％に減少</a:t>
            </a:r>
            <a:endParaRPr kumimoji="1" lang="en-US" altLang="ja-JP" sz="3200" b="1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ja-JP" altLang="en-US" sz="3200" b="1" dirty="0"/>
              <a:t>日本の食糧自給率は</a:t>
            </a:r>
            <a:r>
              <a:rPr kumimoji="1" lang="en-US" altLang="ja-JP" sz="3200" b="1" dirty="0"/>
              <a:t>38</a:t>
            </a:r>
            <a:r>
              <a:rPr kumimoji="1" lang="ja-JP" altLang="en-US" sz="3200" b="1" dirty="0"/>
              <a:t>％（カロリーベース）</a:t>
            </a:r>
            <a:endParaRPr kumimoji="1" lang="en-US" altLang="ja-JP" sz="3200" b="1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ja-JP" altLang="en-US" sz="3200" b="1" dirty="0"/>
              <a:t>儲からないと、続けられない・継がない</a:t>
            </a:r>
            <a:endParaRPr kumimoji="1" lang="en-US" altLang="ja-JP" sz="3200" b="1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ja-JP" altLang="en-US" sz="3200" b="1" dirty="0"/>
              <a:t>給料が高くないと優秀な人材が来ない</a:t>
            </a:r>
            <a:endParaRPr kumimoji="1" lang="en-US" altLang="ja-JP" sz="3200" b="1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ja-JP" altLang="en-US" sz="3200" b="1" dirty="0"/>
              <a:t>慣行レベルの長期  </a:t>
            </a:r>
            <a:r>
              <a:rPr kumimoji="1" lang="en-US" altLang="ja-JP" sz="3200" b="1" dirty="0"/>
              <a:t>(180</a:t>
            </a:r>
            <a:r>
              <a:rPr kumimoji="1" lang="ja-JP" altLang="en-US" sz="3200" b="1" dirty="0"/>
              <a:t>日以上</a:t>
            </a:r>
            <a:r>
              <a:rPr kumimoji="1" lang="en-US" altLang="ja-JP" sz="3200" b="1" dirty="0"/>
              <a:t>)  </a:t>
            </a:r>
            <a:r>
              <a:rPr kumimoji="1" lang="ja-JP" altLang="en-US" sz="3200" b="1" dirty="0"/>
              <a:t>トマト栽培</a:t>
            </a:r>
            <a:endParaRPr kumimoji="1" lang="en-US" altLang="ja-JP" sz="3200" b="1" dirty="0"/>
          </a:p>
          <a:p>
            <a:r>
              <a:rPr kumimoji="1" lang="ja-JP" altLang="en-US" sz="3200" b="1" dirty="0"/>
              <a:t>　</a:t>
            </a:r>
            <a:r>
              <a:rPr kumimoji="1" lang="ja-JP" altLang="en-US" sz="1600" b="1" dirty="0"/>
              <a:t> </a:t>
            </a:r>
            <a:r>
              <a:rPr kumimoji="1" lang="ja-JP" altLang="en-US" sz="3200" b="1" dirty="0"/>
              <a:t>の化学農薬使用回数  </a:t>
            </a:r>
            <a:r>
              <a:rPr kumimoji="1" lang="en-US" altLang="ja-JP" sz="3200" b="1" dirty="0"/>
              <a:t>(</a:t>
            </a:r>
            <a:r>
              <a:rPr kumimoji="1" lang="ja-JP" altLang="en-US" sz="3200" b="1" dirty="0"/>
              <a:t>兵庫県</a:t>
            </a:r>
            <a:r>
              <a:rPr kumimoji="1" lang="en-US" altLang="ja-JP" sz="3200" b="1" dirty="0"/>
              <a:t>)  </a:t>
            </a:r>
            <a:r>
              <a:rPr kumimoji="1" lang="ja-JP" altLang="en-US" sz="3200" b="1" dirty="0"/>
              <a:t>は</a:t>
            </a:r>
            <a:r>
              <a:rPr kumimoji="1" lang="en-US" altLang="ja-JP" sz="3200" b="1" dirty="0"/>
              <a:t>48</a:t>
            </a:r>
            <a:r>
              <a:rPr kumimoji="1" lang="ja-JP" altLang="en-US" sz="3200" b="1" dirty="0"/>
              <a:t>回</a:t>
            </a:r>
            <a:endParaRPr kumimoji="1" lang="en-US" altLang="ja-JP" sz="3200" b="1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ja-JP" altLang="en-US" sz="3200" b="1" dirty="0"/>
              <a:t>食育（農育）や経済循環の勉強をしてきていない</a:t>
            </a:r>
            <a:endParaRPr kumimoji="1" lang="en-US" altLang="ja-JP" sz="3200" b="1" dirty="0"/>
          </a:p>
        </p:txBody>
      </p:sp>
      <p:pic>
        <p:nvPicPr>
          <p:cNvPr id="5" name="Picture 2" descr="SDGsってなんだろう？ | SDGsクラブ | 日本ユニセフ協会（ユニセフ日本委員会）">
            <a:extLst>
              <a:ext uri="{FF2B5EF4-FFF2-40B4-BE49-F238E27FC236}">
                <a16:creationId xmlns:a16="http://schemas.microsoft.com/office/drawing/2014/main" id="{F963520B-677C-5F6A-A1FE-ECC328C129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0" t="46242" r="5050" b="29464"/>
          <a:stretch/>
        </p:blipFill>
        <p:spPr bwMode="auto">
          <a:xfrm>
            <a:off x="8680871" y="4049006"/>
            <a:ext cx="1100202" cy="108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SDGsってなんだろう？ | SDGsクラブ | 日本ユニセフ協会（ユニセフ日本委員会）">
            <a:extLst>
              <a:ext uri="{FF2B5EF4-FFF2-40B4-BE49-F238E27FC236}">
                <a16:creationId xmlns:a16="http://schemas.microsoft.com/office/drawing/2014/main" id="{5BEA5921-9542-8378-6081-20957C5ACD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0" t="20804" r="65556" b="54206"/>
          <a:stretch/>
        </p:blipFill>
        <p:spPr bwMode="auto">
          <a:xfrm>
            <a:off x="8671083" y="1040129"/>
            <a:ext cx="1074059" cy="111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DGsってなんだろう？ | SDGsクラブ | 日本ユニセフ協会（ユニセフ日本委員会）">
            <a:extLst>
              <a:ext uri="{FF2B5EF4-FFF2-40B4-BE49-F238E27FC236}">
                <a16:creationId xmlns:a16="http://schemas.microsoft.com/office/drawing/2014/main" id="{FF17F90E-1066-4B8E-F2DA-1600F25BEF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0" t="45794" r="65556" b="29464"/>
          <a:stretch/>
        </p:blipFill>
        <p:spPr bwMode="auto">
          <a:xfrm>
            <a:off x="8671082" y="2580321"/>
            <a:ext cx="1074060" cy="11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26D73AD-690C-447D-BC8D-7E2E1EB2D153}"/>
              </a:ext>
            </a:extLst>
          </p:cNvPr>
          <p:cNvSpPr/>
          <p:nvPr/>
        </p:nvSpPr>
        <p:spPr>
          <a:xfrm>
            <a:off x="218231" y="144594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b="1" dirty="0">
                <a:solidFill>
                  <a:srgbClr val="56A03D"/>
                </a:solidFill>
                <a:latin typeface="+mn-ea"/>
              </a:rPr>
              <a:t>取り組み内容</a:t>
            </a:r>
            <a:endParaRPr lang="ja-JP" altLang="en-US" sz="3200" b="1" dirty="0">
              <a:solidFill>
                <a:srgbClr val="56A03D"/>
              </a:solidFill>
              <a:latin typeface="+mn-ea"/>
              <a:ea typeface="+mn-ea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FFE450A-872A-F8B7-97BC-51B249FF3B00}"/>
              </a:ext>
            </a:extLst>
          </p:cNvPr>
          <p:cNvSpPr txBox="1"/>
          <p:nvPr/>
        </p:nvSpPr>
        <p:spPr>
          <a:xfrm>
            <a:off x="160858" y="891540"/>
            <a:ext cx="9905276" cy="5186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ja-JP" altLang="en-US" sz="3200" b="1" dirty="0"/>
              <a:t>今後の担い手は企業（投資が可能）</a:t>
            </a:r>
            <a:endParaRPr kumimoji="1" lang="en-US" altLang="ja-JP" sz="3200" b="1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en-US" altLang="ja-JP" sz="3200" b="1" dirty="0"/>
              <a:t>IT</a:t>
            </a:r>
            <a:r>
              <a:rPr kumimoji="1" lang="ja-JP" altLang="en-US" sz="3200" b="1" dirty="0"/>
              <a:t>やマーケティングを活用して生産性向上</a:t>
            </a:r>
            <a:endParaRPr kumimoji="1" lang="en-US" altLang="ja-JP" sz="3200" b="1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ja-JP" altLang="en-US" sz="3200" b="1" spc="-300" dirty="0"/>
              <a:t>「大規模生産・広域商圏」→「高効率生産・地元商圏」</a:t>
            </a:r>
            <a:endParaRPr kumimoji="1" lang="en-US" altLang="ja-JP" sz="3200" b="1" spc="-3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ja-JP" altLang="en-US" sz="3200" b="1" spc="-300" dirty="0"/>
              <a:t>植物を元気に育て、できるだけ化学農薬に頼らない</a:t>
            </a:r>
            <a:endParaRPr kumimoji="1" lang="en-US" altLang="ja-JP" sz="3200" b="1" spc="-3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ja-JP" altLang="en-US" sz="3200" b="1" dirty="0"/>
              <a:t>おいしくなければ買い続けてもらえない</a:t>
            </a:r>
            <a:endParaRPr kumimoji="1" lang="en-US" altLang="ja-JP" sz="3200" b="1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ja-JP" altLang="en-US" sz="3200" b="1" dirty="0"/>
              <a:t>売れ残りや</a:t>
            </a:r>
            <a:r>
              <a:rPr kumimoji="1" lang="en-US" altLang="ja-JP" sz="3200" b="1" dirty="0"/>
              <a:t>B</a:t>
            </a:r>
            <a:r>
              <a:rPr kumimoji="1" lang="ja-JP" altLang="en-US" sz="3200" b="1" dirty="0"/>
              <a:t>品  </a:t>
            </a:r>
            <a:r>
              <a:rPr kumimoji="1" lang="en-US" altLang="ja-JP" sz="3200" b="1" dirty="0"/>
              <a:t>(</a:t>
            </a:r>
            <a:r>
              <a:rPr kumimoji="1" lang="ja-JP" altLang="en-US" sz="3200" b="1" dirty="0"/>
              <a:t>割れなど</a:t>
            </a:r>
            <a:r>
              <a:rPr kumimoji="1" lang="en-US" altLang="ja-JP" sz="3200" b="1" dirty="0"/>
              <a:t>)  </a:t>
            </a:r>
            <a:r>
              <a:rPr kumimoji="1" lang="ja-JP" altLang="en-US" sz="3200" b="1" dirty="0"/>
              <a:t>を使った加工品開発</a:t>
            </a:r>
            <a:endParaRPr kumimoji="1" lang="en-US" altLang="ja-JP" sz="3200" b="1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ja-JP" altLang="en-US" sz="3200" b="1" dirty="0"/>
              <a:t>農育や体験サービス（トマトやいちご狩り）</a:t>
            </a:r>
            <a:endParaRPr kumimoji="1" lang="en-US" altLang="ja-JP" sz="3200" b="1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59BD34DD-E8C9-DD0F-961E-9E6CFC2C883C}"/>
              </a:ext>
            </a:extLst>
          </p:cNvPr>
          <p:cNvGrpSpPr/>
          <p:nvPr/>
        </p:nvGrpSpPr>
        <p:grpSpPr>
          <a:xfrm>
            <a:off x="6949452" y="30295"/>
            <a:ext cx="2865107" cy="928606"/>
            <a:chOff x="560070" y="1245871"/>
            <a:chExt cx="3561860" cy="1154430"/>
          </a:xfrm>
        </p:grpSpPr>
        <p:pic>
          <p:nvPicPr>
            <p:cNvPr id="7" name="Picture 2" descr="SDGsってなんだろう？ | SDGsクラブ | 日本ユニセフ協会（ユニセフ日本委員会）">
              <a:extLst>
                <a:ext uri="{FF2B5EF4-FFF2-40B4-BE49-F238E27FC236}">
                  <a16:creationId xmlns:a16="http://schemas.microsoft.com/office/drawing/2014/main" id="{AE24D29F-856D-0141-85A4-78F0E05AF7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00" t="20804" r="65556" b="54206"/>
            <a:stretch/>
          </p:blipFill>
          <p:spPr bwMode="auto">
            <a:xfrm>
              <a:off x="560070" y="1245871"/>
              <a:ext cx="1115841" cy="1154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SDGsってなんだろう？ | SDGsクラブ | 日本ユニセフ協会（ユニセフ日本委員会）">
              <a:extLst>
                <a:ext uri="{FF2B5EF4-FFF2-40B4-BE49-F238E27FC236}">
                  <a16:creationId xmlns:a16="http://schemas.microsoft.com/office/drawing/2014/main" id="{58159FC5-0CD4-3606-30AE-A0AFA08900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00" t="45794" r="65556" b="29464"/>
            <a:stretch/>
          </p:blipFill>
          <p:spPr bwMode="auto">
            <a:xfrm>
              <a:off x="1769500" y="1254775"/>
              <a:ext cx="1115841" cy="1142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SDGsってなんだろう？ | SDGsクラブ | 日本ユニセフ協会（ユニセフ日本委員会）">
              <a:extLst>
                <a:ext uri="{FF2B5EF4-FFF2-40B4-BE49-F238E27FC236}">
                  <a16:creationId xmlns:a16="http://schemas.microsoft.com/office/drawing/2014/main" id="{3D94F2AE-2170-DD4B-5316-22D526F2F7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50" t="46242" r="5050" b="29464"/>
            <a:stretch/>
          </p:blipFill>
          <p:spPr bwMode="auto">
            <a:xfrm>
              <a:off x="2978930" y="1278012"/>
              <a:ext cx="1143000" cy="1122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82310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26D73AD-690C-447D-BC8D-7E2E1EB2D153}"/>
              </a:ext>
            </a:extLst>
          </p:cNvPr>
          <p:cNvSpPr/>
          <p:nvPr/>
        </p:nvSpPr>
        <p:spPr>
          <a:xfrm>
            <a:off x="218231" y="144594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b="1" dirty="0">
                <a:solidFill>
                  <a:srgbClr val="56A03D"/>
                </a:solidFill>
                <a:latin typeface="+mn-ea"/>
              </a:rPr>
              <a:t>取り組み内容</a:t>
            </a:r>
            <a:endParaRPr lang="ja-JP" altLang="en-US" sz="3200" b="1" dirty="0">
              <a:solidFill>
                <a:srgbClr val="56A03D"/>
              </a:solidFill>
              <a:latin typeface="+mn-ea"/>
              <a:ea typeface="+mn-ea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59BD34DD-E8C9-DD0F-961E-9E6CFC2C883C}"/>
              </a:ext>
            </a:extLst>
          </p:cNvPr>
          <p:cNvGrpSpPr/>
          <p:nvPr/>
        </p:nvGrpSpPr>
        <p:grpSpPr>
          <a:xfrm>
            <a:off x="6949452" y="30295"/>
            <a:ext cx="2865107" cy="928606"/>
            <a:chOff x="560070" y="1245871"/>
            <a:chExt cx="3561860" cy="1154430"/>
          </a:xfrm>
        </p:grpSpPr>
        <p:pic>
          <p:nvPicPr>
            <p:cNvPr id="7" name="Picture 2" descr="SDGsってなんだろう？ | SDGsクラブ | 日本ユニセフ協会（ユニセフ日本委員会）">
              <a:extLst>
                <a:ext uri="{FF2B5EF4-FFF2-40B4-BE49-F238E27FC236}">
                  <a16:creationId xmlns:a16="http://schemas.microsoft.com/office/drawing/2014/main" id="{AE24D29F-856D-0141-85A4-78F0E05AF7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00" t="20804" r="65556" b="54206"/>
            <a:stretch/>
          </p:blipFill>
          <p:spPr bwMode="auto">
            <a:xfrm>
              <a:off x="560070" y="1245871"/>
              <a:ext cx="1115841" cy="1154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SDGsってなんだろう？ | SDGsクラブ | 日本ユニセフ協会（ユニセフ日本委員会）">
              <a:extLst>
                <a:ext uri="{FF2B5EF4-FFF2-40B4-BE49-F238E27FC236}">
                  <a16:creationId xmlns:a16="http://schemas.microsoft.com/office/drawing/2014/main" id="{58159FC5-0CD4-3606-30AE-A0AFA08900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00" t="45794" r="65556" b="29464"/>
            <a:stretch/>
          </p:blipFill>
          <p:spPr bwMode="auto">
            <a:xfrm>
              <a:off x="1769500" y="1254775"/>
              <a:ext cx="1115841" cy="1142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SDGsってなんだろう？ | SDGsクラブ | 日本ユニセフ協会（ユニセフ日本委員会）">
              <a:extLst>
                <a:ext uri="{FF2B5EF4-FFF2-40B4-BE49-F238E27FC236}">
                  <a16:creationId xmlns:a16="http://schemas.microsoft.com/office/drawing/2014/main" id="{3D94F2AE-2170-DD4B-5316-22D526F2F7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50" t="46242" r="5050" b="29464"/>
            <a:stretch/>
          </p:blipFill>
          <p:spPr bwMode="auto">
            <a:xfrm>
              <a:off x="2978930" y="1278012"/>
              <a:ext cx="1143000" cy="1122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図 17" descr="皿の上にある数種類のフルーツ&#10;&#10;自動的に生成された説明">
            <a:extLst>
              <a:ext uri="{FF2B5EF4-FFF2-40B4-BE49-F238E27FC236}">
                <a16:creationId xmlns:a16="http://schemas.microsoft.com/office/drawing/2014/main" id="{85DEE44A-FF16-C16C-3CE9-25E3D21701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96" y="824515"/>
            <a:ext cx="3660816" cy="4126556"/>
          </a:xfrm>
          <a:prstGeom prst="rect">
            <a:avLst/>
          </a:prstGeom>
        </p:spPr>
      </p:pic>
      <p:pic>
        <p:nvPicPr>
          <p:cNvPr id="5122" name="Picture 2" descr="はばタンのロゴマーク">
            <a:extLst>
              <a:ext uri="{FF2B5EF4-FFF2-40B4-BE49-F238E27FC236}">
                <a16:creationId xmlns:a16="http://schemas.microsoft.com/office/drawing/2014/main" id="{A911D673-C1B4-971E-DED5-4E433C0CB6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3158"/>
          <a:stretch/>
        </p:blipFill>
        <p:spPr bwMode="auto">
          <a:xfrm>
            <a:off x="7374890" y="1385821"/>
            <a:ext cx="2511425" cy="321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31F0CB9-0445-4EE9-C118-E865189A52BD}"/>
              </a:ext>
            </a:extLst>
          </p:cNvPr>
          <p:cNvSpPr txBox="1"/>
          <p:nvPr/>
        </p:nvSpPr>
        <p:spPr>
          <a:xfrm>
            <a:off x="7817409" y="1126956"/>
            <a:ext cx="1622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b="1" dirty="0"/>
              <a:t>減農薬栽培 等</a:t>
            </a:r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5BF24EA8-633D-F45D-BC47-0CB98DFF2EB4}"/>
              </a:ext>
            </a:extLst>
          </p:cNvPr>
          <p:cNvGrpSpPr/>
          <p:nvPr/>
        </p:nvGrpSpPr>
        <p:grpSpPr>
          <a:xfrm>
            <a:off x="192492" y="4005297"/>
            <a:ext cx="2598827" cy="2298650"/>
            <a:chOff x="3874168" y="3608257"/>
            <a:chExt cx="2313844" cy="2046584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68BF0CEA-056D-D51B-B467-1AF3856D294B}"/>
                </a:ext>
              </a:extLst>
            </p:cNvPr>
            <p:cNvSpPr/>
            <p:nvPr/>
          </p:nvSpPr>
          <p:spPr>
            <a:xfrm>
              <a:off x="3874168" y="3621505"/>
              <a:ext cx="2286000" cy="2033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4" name="グラフィックス 23">
              <a:extLst>
                <a:ext uri="{FF2B5EF4-FFF2-40B4-BE49-F238E27FC236}">
                  <a16:creationId xmlns:a16="http://schemas.microsoft.com/office/drawing/2014/main" id="{A60DB5A0-0A4B-BE72-EE48-F4BAF2A5A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875092" y="3608257"/>
              <a:ext cx="2312920" cy="2046584"/>
            </a:xfrm>
            <a:prstGeom prst="rect">
              <a:avLst/>
            </a:prstGeom>
          </p:spPr>
        </p:pic>
      </p:grpSp>
      <p:pic>
        <p:nvPicPr>
          <p:cNvPr id="28" name="グラフィックス 27">
            <a:extLst>
              <a:ext uri="{FF2B5EF4-FFF2-40B4-BE49-F238E27FC236}">
                <a16:creationId xmlns:a16="http://schemas.microsoft.com/office/drawing/2014/main" id="{8C9C56E0-0EA4-8FAA-10CE-ACEE36C8A7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47663" y="916218"/>
            <a:ext cx="2614848" cy="2303557"/>
          </a:xfrm>
          <a:prstGeom prst="rect">
            <a:avLst/>
          </a:prstGeom>
        </p:spPr>
      </p:pic>
      <p:pic>
        <p:nvPicPr>
          <p:cNvPr id="32" name="図 31" descr="台の上にある数種類のフルーツ&#10;&#10;中程度の精度で自動的に生成された説明">
            <a:extLst>
              <a:ext uri="{FF2B5EF4-FFF2-40B4-BE49-F238E27FC236}">
                <a16:creationId xmlns:a16="http://schemas.microsoft.com/office/drawing/2014/main" id="{02B06E3B-989B-72F4-8970-EBA30E8D7A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179" y="3192683"/>
            <a:ext cx="4097754" cy="303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14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26D73AD-690C-447D-BC8D-7E2E1EB2D153}"/>
              </a:ext>
            </a:extLst>
          </p:cNvPr>
          <p:cNvSpPr/>
          <p:nvPr/>
        </p:nvSpPr>
        <p:spPr>
          <a:xfrm>
            <a:off x="218231" y="144594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b="1" dirty="0">
                <a:solidFill>
                  <a:srgbClr val="56A03D"/>
                </a:solidFill>
                <a:latin typeface="+mn-ea"/>
              </a:rPr>
              <a:t>取り組み内容</a:t>
            </a:r>
            <a:endParaRPr lang="ja-JP" altLang="en-US" sz="3200" b="1" dirty="0">
              <a:solidFill>
                <a:srgbClr val="56A03D"/>
              </a:solidFill>
              <a:latin typeface="+mn-ea"/>
              <a:ea typeface="+mn-ea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59BD34DD-E8C9-DD0F-961E-9E6CFC2C883C}"/>
              </a:ext>
            </a:extLst>
          </p:cNvPr>
          <p:cNvGrpSpPr/>
          <p:nvPr/>
        </p:nvGrpSpPr>
        <p:grpSpPr>
          <a:xfrm>
            <a:off x="6949452" y="30295"/>
            <a:ext cx="2865107" cy="928606"/>
            <a:chOff x="560070" y="1245871"/>
            <a:chExt cx="3561860" cy="1154430"/>
          </a:xfrm>
        </p:grpSpPr>
        <p:pic>
          <p:nvPicPr>
            <p:cNvPr id="7" name="Picture 2" descr="SDGsってなんだろう？ | SDGsクラブ | 日本ユニセフ協会（ユニセフ日本委員会）">
              <a:extLst>
                <a:ext uri="{FF2B5EF4-FFF2-40B4-BE49-F238E27FC236}">
                  <a16:creationId xmlns:a16="http://schemas.microsoft.com/office/drawing/2014/main" id="{AE24D29F-856D-0141-85A4-78F0E05AF7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00" t="20804" r="65556" b="54206"/>
            <a:stretch/>
          </p:blipFill>
          <p:spPr bwMode="auto">
            <a:xfrm>
              <a:off x="560070" y="1245871"/>
              <a:ext cx="1115841" cy="1154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SDGsってなんだろう？ | SDGsクラブ | 日本ユニセフ協会（ユニセフ日本委員会）">
              <a:extLst>
                <a:ext uri="{FF2B5EF4-FFF2-40B4-BE49-F238E27FC236}">
                  <a16:creationId xmlns:a16="http://schemas.microsoft.com/office/drawing/2014/main" id="{58159FC5-0CD4-3606-30AE-A0AFA08900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00" t="45794" r="65556" b="29464"/>
            <a:stretch/>
          </p:blipFill>
          <p:spPr bwMode="auto">
            <a:xfrm>
              <a:off x="1769500" y="1254775"/>
              <a:ext cx="1115841" cy="1142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SDGsってなんだろう？ | SDGsクラブ | 日本ユニセフ協会（ユニセフ日本委員会）">
              <a:extLst>
                <a:ext uri="{FF2B5EF4-FFF2-40B4-BE49-F238E27FC236}">
                  <a16:creationId xmlns:a16="http://schemas.microsoft.com/office/drawing/2014/main" id="{3D94F2AE-2170-DD4B-5316-22D526F2F7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50" t="46242" r="5050" b="29464"/>
            <a:stretch/>
          </p:blipFill>
          <p:spPr bwMode="auto">
            <a:xfrm>
              <a:off x="2978930" y="1278012"/>
              <a:ext cx="1143000" cy="1122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図 13" descr="テーブル, 食品, 座る, トッピング が含まれている画像&#10;&#10;自動的に生成された説明">
            <a:extLst>
              <a:ext uri="{FF2B5EF4-FFF2-40B4-BE49-F238E27FC236}">
                <a16:creationId xmlns:a16="http://schemas.microsoft.com/office/drawing/2014/main" id="{A32FB4BB-EB0C-8AD6-A427-E8BF55F566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5" y="1395663"/>
            <a:ext cx="4812632" cy="4812632"/>
          </a:xfrm>
          <a:prstGeom prst="rect">
            <a:avLst/>
          </a:prstGeom>
        </p:spPr>
      </p:pic>
      <p:pic>
        <p:nvPicPr>
          <p:cNvPr id="16" name="図 15" descr="屋外, 人, 男, 少年 が含まれている画像&#10;&#10;自動的に生成された説明">
            <a:extLst>
              <a:ext uri="{FF2B5EF4-FFF2-40B4-BE49-F238E27FC236}">
                <a16:creationId xmlns:a16="http://schemas.microsoft.com/office/drawing/2014/main" id="{9FD7A6FF-B43F-7ACD-FA8E-2C6094EA5A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20351" b="9474"/>
          <a:stretch/>
        </p:blipFill>
        <p:spPr>
          <a:xfrm>
            <a:off x="5069308" y="1395663"/>
            <a:ext cx="4812632" cy="4812632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41E2C68-1E5F-3580-74FC-09ABDB97FBBE}"/>
              </a:ext>
            </a:extLst>
          </p:cNvPr>
          <p:cNvSpPr txBox="1"/>
          <p:nvPr/>
        </p:nvSpPr>
        <p:spPr>
          <a:xfrm>
            <a:off x="1684423" y="94483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加工品の開発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B4C0C0-4E92-2B0C-C1C7-5CF0BB1813D1}"/>
              </a:ext>
            </a:extLst>
          </p:cNvPr>
          <p:cNvSpPr txBox="1"/>
          <p:nvPr/>
        </p:nvSpPr>
        <p:spPr>
          <a:xfrm>
            <a:off x="6645011" y="991599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農育（ひめじ城育）</a:t>
            </a:r>
          </a:p>
        </p:txBody>
      </p:sp>
    </p:spTree>
    <p:extLst>
      <p:ext uri="{BB962C8B-B14F-4D97-AF65-F5344CB8AC3E}">
        <p14:creationId xmlns:p14="http://schemas.microsoft.com/office/powerpoint/2010/main" val="3108318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26D73AD-690C-447D-BC8D-7E2E1EB2D153}"/>
              </a:ext>
            </a:extLst>
          </p:cNvPr>
          <p:cNvSpPr/>
          <p:nvPr/>
        </p:nvSpPr>
        <p:spPr>
          <a:xfrm>
            <a:off x="218231" y="144594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b="1" dirty="0">
                <a:solidFill>
                  <a:srgbClr val="56A03D"/>
                </a:solidFill>
                <a:latin typeface="+mn-ea"/>
                <a:ea typeface="+mn-ea"/>
              </a:rPr>
              <a:t>最後に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FFE450A-872A-F8B7-97BC-51B249FF3B00}"/>
              </a:ext>
            </a:extLst>
          </p:cNvPr>
          <p:cNvSpPr txBox="1"/>
          <p:nvPr/>
        </p:nvSpPr>
        <p:spPr>
          <a:xfrm>
            <a:off x="160859" y="891540"/>
            <a:ext cx="9745142" cy="4914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000" b="1" dirty="0"/>
              <a:t>「お金の向こうに人がいる」</a:t>
            </a:r>
            <a:endParaRPr kumimoji="1" lang="en-US" altLang="ja-JP" sz="4000" b="1" dirty="0"/>
          </a:p>
          <a:p>
            <a:pPr>
              <a:lnSpc>
                <a:spcPct val="150000"/>
              </a:lnSpc>
            </a:pPr>
            <a:endParaRPr kumimoji="1" lang="en-US" altLang="ja-JP" sz="1200" b="1" dirty="0"/>
          </a:p>
          <a:p>
            <a:pPr>
              <a:lnSpc>
                <a:spcPct val="150000"/>
              </a:lnSpc>
            </a:pPr>
            <a:r>
              <a:rPr kumimoji="1" lang="ja-JP" altLang="en-US" sz="3200" b="1" dirty="0"/>
              <a:t>「食料安全保障」は生産者だけでは解決できない</a:t>
            </a:r>
            <a:endParaRPr kumimoji="1" lang="en-US" altLang="ja-JP" sz="3200" b="1" dirty="0"/>
          </a:p>
          <a:p>
            <a:pPr>
              <a:lnSpc>
                <a:spcPct val="150000"/>
              </a:lnSpc>
            </a:pPr>
            <a:r>
              <a:rPr kumimoji="1" lang="ja-JP" altLang="en-US" sz="3200" b="1" u="sng" dirty="0"/>
              <a:t>消費者が商品を買うことで、その作り手を応援</a:t>
            </a:r>
            <a:endParaRPr kumimoji="1" lang="en-US" altLang="ja-JP" sz="3200" b="1" u="sng" dirty="0"/>
          </a:p>
          <a:p>
            <a:pPr>
              <a:lnSpc>
                <a:spcPct val="150000"/>
              </a:lnSpc>
            </a:pPr>
            <a:r>
              <a:rPr kumimoji="1" lang="ja-JP" altLang="en-US" sz="3200" b="1" dirty="0"/>
              <a:t>だから顔が見える農家にも作る責任がある</a:t>
            </a:r>
            <a:endParaRPr kumimoji="1" lang="en-US" altLang="ja-JP" sz="3200" b="1" dirty="0"/>
          </a:p>
          <a:p>
            <a:pPr>
              <a:lnSpc>
                <a:spcPct val="150000"/>
              </a:lnSpc>
            </a:pPr>
            <a:r>
              <a:rPr kumimoji="1" lang="ja-JP" altLang="en-US" sz="3200" b="1" spc="-150" dirty="0"/>
              <a:t>その流れを長期視点で考え、未来に素晴らしい日本を</a:t>
            </a:r>
            <a:endParaRPr kumimoji="1" lang="en-US" altLang="ja-JP" sz="3200" b="1" spc="-150" dirty="0"/>
          </a:p>
          <a:p>
            <a:pPr>
              <a:lnSpc>
                <a:spcPct val="150000"/>
              </a:lnSpc>
            </a:pPr>
            <a:r>
              <a:rPr kumimoji="1" lang="ja-JP" altLang="en-US" sz="3200" b="1" spc="-150" dirty="0"/>
              <a:t>残すためにも政治（経世済民）で支えていただきたい　</a:t>
            </a:r>
            <a:endParaRPr kumimoji="1" lang="en-US" altLang="ja-JP" sz="3200" b="1" spc="-150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59BD34DD-E8C9-DD0F-961E-9E6CFC2C883C}"/>
              </a:ext>
            </a:extLst>
          </p:cNvPr>
          <p:cNvGrpSpPr/>
          <p:nvPr/>
        </p:nvGrpSpPr>
        <p:grpSpPr>
          <a:xfrm>
            <a:off x="6949452" y="30295"/>
            <a:ext cx="2865107" cy="928606"/>
            <a:chOff x="560070" y="1245871"/>
            <a:chExt cx="3561860" cy="1154430"/>
          </a:xfrm>
        </p:grpSpPr>
        <p:pic>
          <p:nvPicPr>
            <p:cNvPr id="7" name="Picture 2" descr="SDGsってなんだろう？ | SDGsクラブ | 日本ユニセフ協会（ユニセフ日本委員会）">
              <a:extLst>
                <a:ext uri="{FF2B5EF4-FFF2-40B4-BE49-F238E27FC236}">
                  <a16:creationId xmlns:a16="http://schemas.microsoft.com/office/drawing/2014/main" id="{AE24D29F-856D-0141-85A4-78F0E05AF7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00" t="20804" r="65556" b="54206"/>
            <a:stretch/>
          </p:blipFill>
          <p:spPr bwMode="auto">
            <a:xfrm>
              <a:off x="560070" y="1245871"/>
              <a:ext cx="1115841" cy="1154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SDGsってなんだろう？ | SDGsクラブ | 日本ユニセフ協会（ユニセフ日本委員会）">
              <a:extLst>
                <a:ext uri="{FF2B5EF4-FFF2-40B4-BE49-F238E27FC236}">
                  <a16:creationId xmlns:a16="http://schemas.microsoft.com/office/drawing/2014/main" id="{58159FC5-0CD4-3606-30AE-A0AFA08900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00" t="45794" r="65556" b="29464"/>
            <a:stretch/>
          </p:blipFill>
          <p:spPr bwMode="auto">
            <a:xfrm>
              <a:off x="1769500" y="1254775"/>
              <a:ext cx="1115841" cy="1142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SDGsってなんだろう？ | SDGsクラブ | 日本ユニセフ協会（ユニセフ日本委員会）">
              <a:extLst>
                <a:ext uri="{FF2B5EF4-FFF2-40B4-BE49-F238E27FC236}">
                  <a16:creationId xmlns:a16="http://schemas.microsoft.com/office/drawing/2014/main" id="{3D94F2AE-2170-DD4B-5316-22D526F2F7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50" t="46242" r="5050" b="29464"/>
            <a:stretch/>
          </p:blipFill>
          <p:spPr bwMode="auto">
            <a:xfrm>
              <a:off x="2978930" y="1278012"/>
              <a:ext cx="1143000" cy="1122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480373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53551</TotalTime>
  <Words>347</Words>
  <Application>Microsoft Office PowerPoint</Application>
  <PresentationFormat>A4 210 x 297 mm</PresentationFormat>
  <Paragraphs>51</Paragraphs>
  <Slides>8</Slides>
  <Notes>8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14" baseType="lpstr">
      <vt:lpstr>游ゴシック</vt:lpstr>
      <vt:lpstr>Arial</vt:lpstr>
      <vt:lpstr>Calibri</vt:lpstr>
      <vt:lpstr>Calibri Light</vt:lpstr>
      <vt:lpstr>Wingdings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山本 大輔</dc:creator>
  <cp:lastModifiedBy>八百 伸弥</cp:lastModifiedBy>
  <cp:revision>316</cp:revision>
  <cp:lastPrinted>2021-05-14T22:06:07Z</cp:lastPrinted>
  <dcterms:created xsi:type="dcterms:W3CDTF">2020-04-26T07:34:19Z</dcterms:created>
  <dcterms:modified xsi:type="dcterms:W3CDTF">2023-08-31T15:42:38Z</dcterms:modified>
</cp:coreProperties>
</file>